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unknown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4433" r:id="rId1"/>
    <p:sldMasterId id="2147484609" r:id="rId2"/>
  </p:sldMasterIdLst>
  <p:notesMasterIdLst>
    <p:notesMasterId r:id="rId23"/>
  </p:notesMasterIdLst>
  <p:sldIdLst>
    <p:sldId id="358" r:id="rId3"/>
    <p:sldId id="379" r:id="rId4"/>
    <p:sldId id="282" r:id="rId5"/>
    <p:sldId id="283" r:id="rId6"/>
    <p:sldId id="284" r:id="rId7"/>
    <p:sldId id="348" r:id="rId8"/>
    <p:sldId id="386" r:id="rId9"/>
    <p:sldId id="389" r:id="rId10"/>
    <p:sldId id="392" r:id="rId11"/>
    <p:sldId id="397" r:id="rId12"/>
    <p:sldId id="396" r:id="rId13"/>
    <p:sldId id="398" r:id="rId14"/>
    <p:sldId id="399" r:id="rId15"/>
    <p:sldId id="400" r:id="rId16"/>
    <p:sldId id="382" r:id="rId17"/>
    <p:sldId id="368" r:id="rId18"/>
    <p:sldId id="351" r:id="rId19"/>
    <p:sldId id="372" r:id="rId20"/>
    <p:sldId id="369" r:id="rId21"/>
    <p:sldId id="376" r:id="rId22"/>
  </p:sldIdLst>
  <p:sldSz cx="9144000" cy="6858000" type="screen4x3"/>
  <p:notesSz cx="6858000" cy="9144000"/>
  <p:defaultTextStyle>
    <a:defPPr>
      <a:defRPr lang="ar-SA"/>
    </a:defPPr>
    <a:lvl1pPr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1pPr>
    <a:lvl2pPr marL="4572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2pPr>
    <a:lvl3pPr marL="9144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3pPr>
    <a:lvl4pPr marL="13716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4pPr>
    <a:lvl5pPr marL="1828800" algn="r" rtl="1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99"/>
    <a:srgbClr val="FF9966"/>
    <a:srgbClr val="E946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412" autoAdjust="0"/>
    <p:restoredTop sz="94624" autoAdjust="0"/>
  </p:normalViewPr>
  <p:slideViewPr>
    <p:cSldViewPr>
      <p:cViewPr varScale="1">
        <p:scale>
          <a:sx n="70" d="100"/>
          <a:sy n="70" d="100"/>
        </p:scale>
        <p:origin x="-138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18189567-CD36-45BB-A22D-DAFE1B20F66B}" type="datetimeFigureOut">
              <a:rPr lang="en-US"/>
              <a:pPr>
                <a:defRPr/>
              </a:pPr>
              <a:t>6/6/2020</a:t>
            </a:fld>
            <a:endParaRPr lang="en-US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ar-SA" noProof="0" smtClean="0"/>
              <a:t>انقر لتحرير أنماط النص الرئيسي</a:t>
            </a:r>
            <a:endParaRPr lang="en-US" noProof="0" smtClean="0"/>
          </a:p>
          <a:p>
            <a:pPr lvl="1"/>
            <a:r>
              <a:rPr lang="ar-SA" noProof="0" smtClean="0"/>
              <a:t>المستوى الثاني</a:t>
            </a:r>
            <a:endParaRPr lang="en-US" noProof="0" smtClean="0"/>
          </a:p>
          <a:p>
            <a:pPr lvl="2"/>
            <a:r>
              <a:rPr lang="ar-SA" noProof="0" smtClean="0"/>
              <a:t>المستوى الثالث</a:t>
            </a:r>
            <a:endParaRPr lang="en-US" noProof="0" smtClean="0"/>
          </a:p>
          <a:p>
            <a:pPr lvl="3"/>
            <a:r>
              <a:rPr lang="ar-SA" noProof="0" smtClean="0"/>
              <a:t>المستوى الرابع</a:t>
            </a:r>
            <a:endParaRPr lang="en-US" noProof="0" smtClean="0"/>
          </a:p>
          <a:p>
            <a:pPr lvl="4"/>
            <a:r>
              <a:rPr lang="ar-SA" noProof="0" smtClean="0"/>
              <a:t>المستوى الخامس</a:t>
            </a:r>
            <a:endParaRPr lang="en-US" noProof="0" smtClean="0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2D34F59C-6A8A-428F-BA3A-4A1142A4C1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2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04875" y="3648075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مستطيل 5"/>
          <p:cNvSpPr/>
          <p:nvPr/>
        </p:nvSpPr>
        <p:spPr>
          <a:xfrm>
            <a:off x="904875" y="3648075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عنوان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/>
          <a:lstStyle>
            <a:lvl1pPr algn="r">
              <a:defRPr sz="320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وان فرعي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10" name="عنصر نائب للتاريخ 27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عنصر نائب للتذييل 16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" name="عنصر نائب لرقم الشريحة 28"/>
          <p:cNvSpPr>
            <a:spLocks noGrp="1"/>
          </p:cNvSpPr>
          <p:nvPr>
            <p:ph type="sldNum" sz="quarter" idx="12"/>
          </p:nvPr>
        </p:nvSpPr>
        <p:spPr>
          <a:xfrm>
            <a:off x="1216025" y="6354763"/>
            <a:ext cx="12192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49B0FB-8936-486E-ADD7-DBEDEFD6B86F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9564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4C5D28-B106-454C-A614-7447493D77B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7480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رابط مستقيم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" name="مثلث متساوي الساقين 4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رابط مستقيم 14"/>
          <p:cNvSpPr>
            <a:spLocks noChangeShapeType="1"/>
          </p:cNvSpPr>
          <p:nvPr/>
        </p:nvSpPr>
        <p:spPr bwMode="auto">
          <a:xfrm rot="5400000">
            <a:off x="3630612" y="3201988"/>
            <a:ext cx="585152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7FF460-88E4-482B-BDE3-2D6743BB274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2002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 smtClean="0"/>
              <a:t>انقر لتحرير نمط العنوان الثانوي الرئيسي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748793-2D2B-413F-BCB1-C4D4EF1BBB25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0B4C1-E8B5-426F-98E5-4F77BEF6E06D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509325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E88FE7-69AE-4D54-A361-7619B1568A97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0AA65-F18F-4C39-B910-67D7818802A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5313608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4A8496-1E78-4CFA-935D-5FC744CD0D90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B0652A-ED83-42DE-AA0F-EE5E1462173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85285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0BA7FF-F8B5-4B68-8596-1ADA45611719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91817E-292F-43A7-B201-FFF175A3BFE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4416214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DA5CE3-0604-43D3-81E0-F5E03C8A3890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36C48-EDB3-4A50-B72B-38B65FB96AA3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6302085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E252F-9EAD-4A9C-9D2A-604B736DA485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EAE07F-3982-4D52-A7D1-748EED92197A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7178413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D98B96-4440-4220-91F0-A3409E3D0E82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4CC75C-AFB6-4606-829B-762B4B917AA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908653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3FCFD-CE07-47AC-9409-BAF68250679D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434C24-F81B-4971-9557-5F1DA97875D0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4154439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8" name="عنصر نائب للمحتوى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413826-378D-4559-9A8F-507F51311D3A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9853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A2D1A2-B403-4D7E-A001-48236DE48C77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C8E811-2B27-41C4-9021-6043A09BB399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29951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D4C655-1AE0-428B-A90A-7E73C693843E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A74937-7CA5-44E2-9693-345EDAB1D432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7934303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F5F7C8-272A-4AF1-B425-F89865C86E9C}" type="datetimeFigureOut">
              <a:rPr lang="ar-SA"/>
              <a:pPr>
                <a:defRPr/>
              </a:pPr>
              <a:t>15/10/1441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2E4D93-32AB-4069-8E5A-FDFA6CC8DA41}" type="slidenum">
              <a:rPr lang="ar-SA"/>
              <a:pPr>
                <a:defRPr/>
              </a:pPr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0515934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عنوان المقطع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ستطيل 3"/>
          <p:cNvSpPr/>
          <p:nvPr/>
        </p:nvSpPr>
        <p:spPr>
          <a:xfrm>
            <a:off x="914400" y="2819400"/>
            <a:ext cx="7315200" cy="1279525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مستطيل 4"/>
          <p:cNvSpPr/>
          <p:nvPr/>
        </p:nvSpPr>
        <p:spPr>
          <a:xfrm>
            <a:off x="914400" y="2819400"/>
            <a:ext cx="228600" cy="1279525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/>
          <a:lstStyle>
            <a:lvl1pPr algn="r">
              <a:buNone/>
              <a:defRPr sz="3200" b="0" cap="none" baseline="0"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6" name="عنصر نائب للتاريخ 3"/>
          <p:cNvSpPr>
            <a:spLocks noGrp="1"/>
          </p:cNvSpPr>
          <p:nvPr>
            <p:ph type="dt" sz="half" idx="10"/>
          </p:nvPr>
        </p:nvSpPr>
        <p:spPr>
          <a:xfrm>
            <a:off x="6400800" y="6354763"/>
            <a:ext cx="2286000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لتذييل 4"/>
          <p:cNvSpPr>
            <a:spLocks noGrp="1"/>
          </p:cNvSpPr>
          <p:nvPr>
            <p:ph type="ftr" sz="quarter" idx="11"/>
          </p:nvPr>
        </p:nvSpPr>
        <p:spPr>
          <a:xfrm>
            <a:off x="2898775" y="6354763"/>
            <a:ext cx="3475038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عنصر نائب لرقم الشريحة 5"/>
          <p:cNvSpPr>
            <a:spLocks noGrp="1"/>
          </p:cNvSpPr>
          <p:nvPr>
            <p:ph type="sldNum" sz="quarter" idx="12"/>
          </p:nvPr>
        </p:nvSpPr>
        <p:spPr>
          <a:xfrm>
            <a:off x="1069975" y="6354763"/>
            <a:ext cx="1520825" cy="366712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05B63B-6F7A-4AF1-B5E3-44596B18DABE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8223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9" name="عنصر نائب للمحتوى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5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67B78-BEFE-40A7-B18F-613AC1FDA315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479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/>
          <a:lstStyle>
            <a:lvl1pPr>
              <a:defRPr/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anchor="b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anchor="b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1" name="عنصر نائب للمحتوى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13" name="عنصر نائب للمحتوى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7" name="عنصر نائب للتاريخ 1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رقم الشريحة 2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DB570F-959D-4F12-8855-120280B0361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05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مثلث متساوي الساقين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/>
          <a:lstStyle/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4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5F5553-A347-4887-ADF5-1201D6025FA8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4375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رابط مستقيم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" name="مثلث متساوي الساقين 2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9A67A4-34EC-4D3A-92ED-496D647B1D17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2224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رابط مستقيم 11"/>
          <p:cNvSpPr>
            <a:spLocks noChangeShapeType="1"/>
          </p:cNvSpPr>
          <p:nvPr/>
        </p:nvSpPr>
        <p:spPr bwMode="auto">
          <a:xfrm rot="5400000">
            <a:off x="3160712" y="3324226"/>
            <a:ext cx="6035675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" name="مثلث متساوي الساقين 6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12" name="عنصر نائب للمحتوى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/>
            <a:r>
              <a:rPr lang="ar-SA" smtClean="0"/>
              <a:t>انقر لتحرير أنماط النص الرئيسي</a:t>
            </a:r>
          </a:p>
          <a:p>
            <a:pPr lvl="1"/>
            <a:r>
              <a:rPr lang="ar-SA" smtClean="0"/>
              <a:t>المستوى الثاني</a:t>
            </a:r>
          </a:p>
          <a:p>
            <a:pPr lvl="2"/>
            <a:r>
              <a:rPr lang="ar-SA" smtClean="0"/>
              <a:t>المستوى الثالث</a:t>
            </a:r>
          </a:p>
          <a:p>
            <a:pPr lvl="3"/>
            <a:r>
              <a:rPr lang="ar-SA" smtClean="0"/>
              <a:t>المستوى الرابع</a:t>
            </a:r>
          </a:p>
          <a:p>
            <a:pPr lvl="4"/>
            <a:r>
              <a:rPr lang="ar-SA" smtClean="0"/>
              <a:t>المستوى الخامس</a:t>
            </a:r>
            <a:endParaRPr lang="en-US"/>
          </a:p>
        </p:txBody>
      </p:sp>
      <p:sp>
        <p:nvSpPr>
          <p:cNvPr id="8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A7DBE2-5338-4FB8-B2B4-95D00D854FA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5296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صورة ذو تسمية توضيحية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رابط مستقيم 10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" name="مثلث متساوي الساقين 5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7" name="مستطيل 6"/>
          <p:cNvSpPr/>
          <p:nvPr/>
        </p:nvSpPr>
        <p:spPr>
          <a:xfrm>
            <a:off x="457200" y="500063"/>
            <a:ext cx="182563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ar-SA" smtClean="0"/>
              <a:t>انقر لتحرير نمط العنوان الرئيسي</a:t>
            </a:r>
            <a:endParaRPr lang="en-US"/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pPr lvl="0"/>
            <a:r>
              <a:rPr lang="ar-SA" noProof="0" smtClean="0"/>
              <a:t>انقر فوق الرمز لإضافة صورة</a:t>
            </a:r>
            <a:endParaRPr lang="en-US" noProof="0" dirty="0"/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ar-SA" smtClean="0"/>
              <a:t>انقر لتحرير أنماط النص الرئيسي</a:t>
            </a:r>
          </a:p>
        </p:txBody>
      </p:sp>
      <p:sp>
        <p:nvSpPr>
          <p:cNvPr id="8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A20FE-8042-411B-A21D-8A0AEB68E9BD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857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عنصر نائب للعنوان 21"/>
          <p:cNvSpPr>
            <a:spLocks noGrp="1"/>
          </p:cNvSpPr>
          <p:nvPr>
            <p:ph type="title"/>
          </p:nvPr>
        </p:nvSpPr>
        <p:spPr bwMode="auto">
          <a:xfrm>
            <a:off x="457200" y="152400"/>
            <a:ext cx="8229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13" name="عنصر نائب للنص 12"/>
          <p:cNvSpPr>
            <a:spLocks noGrp="1"/>
          </p:cNvSpPr>
          <p:nvPr>
            <p:ph type="body" idx="1"/>
          </p:nvPr>
        </p:nvSpPr>
        <p:spPr bwMode="auto">
          <a:xfrm>
            <a:off x="457200" y="1219200"/>
            <a:ext cx="8229600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14" name="عنصر نائب للتاريخ 13"/>
          <p:cNvSpPr>
            <a:spLocks noGrp="1"/>
          </p:cNvSpPr>
          <p:nvPr>
            <p:ph type="dt" sz="half" idx="2"/>
          </p:nvPr>
        </p:nvSpPr>
        <p:spPr>
          <a:xfrm>
            <a:off x="6400800" y="6356350"/>
            <a:ext cx="2289175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3"/>
          </p:nvPr>
        </p:nvSpPr>
        <p:spPr>
          <a:xfrm>
            <a:off x="2898775" y="6356350"/>
            <a:ext cx="3505200" cy="3651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" name="عنصر نائب لرقم الشريحة 22"/>
          <p:cNvSpPr>
            <a:spLocks noGrp="1"/>
          </p:cNvSpPr>
          <p:nvPr>
            <p:ph type="sldNum" sz="quarter" idx="4"/>
          </p:nvPr>
        </p:nvSpPr>
        <p:spPr>
          <a:xfrm>
            <a:off x="612775" y="6356350"/>
            <a:ext cx="1981200" cy="3651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0183B278-7E35-4E31-81D5-C5B3CF174EFB}" type="slidenum">
              <a:rPr lang="ar-SA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1" name="رابط مستقيم 2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32" name="رابط مستقيم 28"/>
          <p:cNvSpPr>
            <a:spLocks noChangeShapeType="1"/>
          </p:cNvSpPr>
          <p:nvPr/>
        </p:nvSpPr>
        <p:spPr bwMode="auto">
          <a:xfrm>
            <a:off x="457200" y="1143000"/>
            <a:ext cx="8229600" cy="0"/>
          </a:xfrm>
          <a:prstGeom prst="line">
            <a:avLst/>
          </a:prstGeom>
          <a:noFill/>
          <a:ln w="9525" algn="ctr">
            <a:solidFill>
              <a:schemeClr val="accent2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" name="مثلث متساوي الساقين 9"/>
          <p:cNvSpPr>
            <a:spLocks noChangeAspect="1"/>
          </p:cNvSpPr>
          <p:nvPr/>
        </p:nvSpPr>
        <p:spPr>
          <a:xfrm rot="5400000">
            <a:off x="419100" y="6467475"/>
            <a:ext cx="190500" cy="120650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23" r:id="rId1"/>
    <p:sldLayoutId id="2147484719" r:id="rId2"/>
    <p:sldLayoutId id="2147484724" r:id="rId3"/>
    <p:sldLayoutId id="2147484720" r:id="rId4"/>
    <p:sldLayoutId id="2147484721" r:id="rId5"/>
    <p:sldLayoutId id="2147484725" r:id="rId6"/>
    <p:sldLayoutId id="2147484726" r:id="rId7"/>
    <p:sldLayoutId id="2147484727" r:id="rId8"/>
    <p:sldLayoutId id="2147484728" r:id="rId9"/>
    <p:sldLayoutId id="2147484722" r:id="rId10"/>
    <p:sldLayoutId id="2147484729" r:id="rId11"/>
  </p:sldLayoutIdLst>
  <p:transition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2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50000">
                                          <p:val>
                                            <p:strVal val="#ppt_y+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3" grpId="0" build="p">
        <p:tmplLst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2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500"/>
                        <p:tgtEl>
                          <p:spTgt spid="1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2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Bookman Old Style" pitchFamily="18" charset="0"/>
          <a:cs typeface="Times New Roman" pitchFamily="18" charset="0"/>
        </a:defRPr>
      </a:lvl9pPr>
    </p:titleStyle>
    <p:bodyStyle>
      <a:lvl1pPr marL="273050" indent="-273050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76000"/>
        <a:buFont typeface="Wingdings 3" pitchFamily="18" charset="2"/>
        <a:buChar char="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7688" indent="-27305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6000"/>
        <a:buFont typeface="Wingdings 3" pitchFamily="18" charset="2"/>
        <a:buChar char=""/>
        <a:defRPr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325" indent="-228600" algn="l" rtl="0" eaLnBrk="0" fontAlgn="base" hangingPunct="0">
        <a:spcBef>
          <a:spcPts val="500"/>
        </a:spcBef>
        <a:spcAft>
          <a:spcPct val="0"/>
        </a:spcAft>
        <a:buClr>
          <a:srgbClr val="BCBCBC"/>
        </a:buClr>
        <a:buSzPct val="76000"/>
        <a:buFont typeface="Wingdings 3" pitchFamily="18" charset="2"/>
        <a:buChar char="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228600" algn="l" rtl="0" eaLnBrk="0" fontAlgn="base" hangingPunct="0">
        <a:spcBef>
          <a:spcPts val="400"/>
        </a:spcBef>
        <a:spcAft>
          <a:spcPct val="0"/>
        </a:spcAft>
        <a:buClr>
          <a:srgbClr val="8BA2B4"/>
        </a:buClr>
        <a:buSzPct val="70000"/>
        <a:buFont typeface="Wingdings" pitchFamily="2" charset="2"/>
        <a:buChar char="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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0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0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0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نمط العنوان الرئيسي</a:t>
            </a:r>
            <a:endParaRPr lang="en-US" smtClean="0"/>
          </a:p>
        </p:txBody>
      </p:sp>
      <p:sp>
        <p:nvSpPr>
          <p:cNvPr id="2051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smtClean="0"/>
              <a:t>انقر لتحرير أنماط النص الرئيسي</a:t>
            </a:r>
            <a:endParaRPr lang="en-US" smtClean="0"/>
          </a:p>
          <a:p>
            <a:pPr lvl="1"/>
            <a:r>
              <a:rPr lang="ar-SA" smtClean="0"/>
              <a:t>المستوى الثاني</a:t>
            </a:r>
            <a:endParaRPr lang="en-US" smtClean="0"/>
          </a:p>
          <a:p>
            <a:pPr lvl="2"/>
            <a:r>
              <a:rPr lang="ar-SA" smtClean="0"/>
              <a:t>المستوى الثالث</a:t>
            </a:r>
            <a:endParaRPr lang="en-US" smtClean="0"/>
          </a:p>
          <a:p>
            <a:pPr lvl="3"/>
            <a:r>
              <a:rPr lang="ar-SA" smtClean="0"/>
              <a:t>المستوى الرابع</a:t>
            </a:r>
            <a:endParaRPr lang="en-US" smtClean="0"/>
          </a:p>
          <a:p>
            <a:pPr lvl="4"/>
            <a:r>
              <a:rPr lang="ar-SA" smtClean="0"/>
              <a:t>المستوى الخامس</a:t>
            </a:r>
            <a:endParaRPr lang="en-US" smtClean="0"/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AEEE15D-0E37-489C-8A4C-A98469C5D311}" type="slidenum">
              <a:rPr lang="ar-SA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730" r:id="rId1"/>
    <p:sldLayoutId id="2147484731" r:id="rId2"/>
    <p:sldLayoutId id="2147484732" r:id="rId3"/>
    <p:sldLayoutId id="2147484733" r:id="rId4"/>
    <p:sldLayoutId id="2147484734" r:id="rId5"/>
    <p:sldLayoutId id="2147484735" r:id="rId6"/>
    <p:sldLayoutId id="2147484736" r:id="rId7"/>
    <p:sldLayoutId id="2147484737" r:id="rId8"/>
    <p:sldLayoutId id="2147484738" r:id="rId9"/>
    <p:sldLayoutId id="2147484739" r:id="rId10"/>
    <p:sldLayoutId id="2147484740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cs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2" Type="http://schemas.microsoft.com/office/2007/relationships/media" Target="../media/media13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3810000" y="3962400"/>
            <a:ext cx="4648200" cy="2286000"/>
          </a:xfrm>
        </p:spPr>
        <p:txBody>
          <a:bodyPr/>
          <a:lstStyle/>
          <a:p>
            <a:pPr marL="0" indent="0" algn="ctr" eaLnBrk="1" hangingPunct="1">
              <a:buFont typeface="Wingdings 3" pitchFamily="18" charset="2"/>
              <a:buNone/>
              <a:defRPr/>
            </a:pPr>
            <a:r>
              <a:rPr lang="ar-SA" sz="3600" b="1" spc="-100" dirty="0" smtClean="0">
                <a:solidFill>
                  <a:schemeClr val="bg2">
                    <a:lumMod val="10000"/>
                  </a:schemeClr>
                </a:solidFill>
                <a:latin typeface="Cambria"/>
                <a:ea typeface="+mj-ea"/>
                <a:cs typeface="Times New Roman"/>
              </a:rPr>
              <a:t>م. د. حنان راضي عبود</a:t>
            </a:r>
          </a:p>
          <a:p>
            <a:pPr marL="0" indent="0" algn="ctr" eaLnBrk="1" hangingPunct="1">
              <a:buFont typeface="Wingdings 3" pitchFamily="18" charset="2"/>
              <a:buNone/>
              <a:defRPr/>
            </a:pPr>
            <a:r>
              <a:rPr lang="ar-SA" sz="3600" b="1" spc="-100" dirty="0" smtClean="0">
                <a:solidFill>
                  <a:schemeClr val="bg2">
                    <a:lumMod val="10000"/>
                  </a:schemeClr>
                </a:solidFill>
                <a:latin typeface="Cambria"/>
                <a:ea typeface="+mj-ea"/>
                <a:cs typeface="Times New Roman"/>
              </a:rPr>
              <a:t>تدريسية  فرع طب الاطفال</a:t>
            </a:r>
          </a:p>
          <a:p>
            <a:pPr marL="0" indent="0" algn="ctr" eaLnBrk="1" hangingPunct="1">
              <a:buFont typeface="Wingdings 3" pitchFamily="18" charset="2"/>
              <a:buNone/>
              <a:defRPr/>
            </a:pPr>
            <a:r>
              <a:rPr lang="ar-SA" sz="3600" b="1" spc="-100" dirty="0" smtClean="0">
                <a:solidFill>
                  <a:schemeClr val="bg2">
                    <a:lumMod val="10000"/>
                  </a:schemeClr>
                </a:solidFill>
                <a:latin typeface="Cambria"/>
                <a:ea typeface="+mj-ea"/>
                <a:cs typeface="Times New Roman"/>
              </a:rPr>
              <a:t>كلية الطب/ جامعة البصرة</a:t>
            </a:r>
            <a:endParaRPr lang="en-US" sz="2800" dirty="0" smtClean="0">
              <a:solidFill>
                <a:schemeClr val="bg2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507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6CDE4D67-AE00-4774-AA4E-C231BDC7FAAC}" type="slidenum">
              <a:rPr lang="en-US" smtClean="0">
                <a:solidFill>
                  <a:schemeClr val="tx2"/>
                </a:solidFill>
              </a:rPr>
              <a:pPr eaLnBrk="1" hangingPunct="1"/>
              <a:t>1</a:t>
            </a:fld>
            <a:endParaRPr lang="en-US" smtClean="0">
              <a:solidFill>
                <a:schemeClr val="tx2"/>
              </a:solidFill>
            </a:endParaRPr>
          </a:p>
        </p:txBody>
      </p:sp>
      <p:pic>
        <p:nvPicPr>
          <p:cNvPr id="2150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152400" y="1193800"/>
            <a:ext cx="3522663" cy="5227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مربع نص 1"/>
          <p:cNvSpPr txBox="1"/>
          <p:nvPr/>
        </p:nvSpPr>
        <p:spPr>
          <a:xfrm>
            <a:off x="838200" y="304800"/>
            <a:ext cx="8001000" cy="8463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rtl="0">
              <a:spcBef>
                <a:spcPts val="600"/>
              </a:spcBef>
              <a:buClr>
                <a:srgbClr val="727CA3"/>
              </a:buClr>
              <a:buSzPct val="76000"/>
              <a:defRPr/>
            </a:pPr>
            <a:r>
              <a:rPr lang="ar-IQ" sz="4900" b="1" spc="-100" dirty="0">
                <a:solidFill>
                  <a:srgbClr val="FF0000"/>
                </a:solidFill>
                <a:latin typeface="Cambria"/>
                <a:cs typeface="Times New Roman"/>
              </a:rPr>
              <a:t>فن الحوار و المقابلة الطبية</a:t>
            </a:r>
            <a:endParaRPr lang="ar-SA" sz="4900" b="1" spc="-100" dirty="0">
              <a:solidFill>
                <a:srgbClr val="FF0000"/>
              </a:solidFill>
              <a:latin typeface="Cambria"/>
              <a:cs typeface="Times New Roman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864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sz="4400" b="1" dirty="0" smtClean="0">
                <a:solidFill>
                  <a:srgbClr val="FF0000"/>
                </a:solidFill>
              </a:rPr>
              <a:t>تقنيات الحوار الطبي: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None/>
              <a:tabLst/>
              <a:defRPr/>
            </a:pP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لتفادي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ذلك</a:t>
            </a:r>
            <a:r>
              <a:rPr lang="ar-SA" sz="2800" b="1" dirty="0">
                <a:solidFill>
                  <a:srgbClr val="2F2B20"/>
                </a:solidFill>
                <a:latin typeface="Calibri"/>
              </a:rPr>
              <a:t> على الطبيب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اتباع تقنيات الحوار الطبي وهي :</a:t>
            </a:r>
            <a:endParaRPr lang="ar-SA" sz="2800" b="1" dirty="0">
              <a:solidFill>
                <a:srgbClr val="2F2B20"/>
              </a:solidFill>
              <a:latin typeface="Calibri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2800" b="1" dirty="0">
                <a:solidFill>
                  <a:srgbClr val="2F2B20"/>
                </a:solidFill>
                <a:latin typeface="Calibri"/>
              </a:rPr>
              <a:t>-1- الدعوة ( المفتوحة )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2800" b="1" dirty="0">
                <a:solidFill>
                  <a:srgbClr val="2F2B20"/>
                </a:solidFill>
                <a:latin typeface="Calibri"/>
              </a:rPr>
              <a:t>2- الانصات  الانت</a:t>
            </a:r>
            <a:r>
              <a:rPr lang="ar-SA" sz="2800" b="1" dirty="0">
                <a:solidFill>
                  <a:srgbClr val="2F2B20"/>
                </a:solidFill>
                <a:latin typeface="Calibri"/>
              </a:rPr>
              <a:t>ظ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ار</a:t>
            </a:r>
            <a:r>
              <a:rPr lang="ar-SA" sz="2800" b="1" dirty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,الاستجابة التشجيعية ,المهارات غير اللفظية,</a:t>
            </a:r>
            <a:r>
              <a:rPr lang="ar-SA" sz="2800" b="1" dirty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التقاط التلميحات اللفظية و الغير لفظيه.</a:t>
            </a: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2800" b="1" dirty="0">
                <a:solidFill>
                  <a:srgbClr val="2F2B20"/>
                </a:solidFill>
                <a:latin typeface="Calibri"/>
              </a:rPr>
              <a:t>التحري : عمليه التدقيق مع المريض واكتشاف مشاكل اخرى</a:t>
            </a:r>
            <a:endParaRPr lang="en-US" sz="2800" b="1" dirty="0">
              <a:solidFill>
                <a:srgbClr val="2F2B20"/>
              </a:solidFill>
              <a:latin typeface="Calibri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2800" b="1" dirty="0">
                <a:solidFill>
                  <a:srgbClr val="2F2B20"/>
                </a:solidFill>
                <a:latin typeface="Calibri"/>
              </a:rPr>
              <a:t>3-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التلخيص</a:t>
            </a:r>
            <a:r>
              <a:rPr lang="ar-SA" sz="2800" b="1" dirty="0" smtClean="0">
                <a:solidFill>
                  <a:srgbClr val="2F2B20"/>
                </a:solidFill>
                <a:latin typeface="Calibri"/>
              </a:rPr>
              <a:t>.</a:t>
            </a: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ILS Technique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:</a:t>
            </a:r>
            <a:endParaRPr lang="en-US" sz="3200" b="1" dirty="0">
              <a:solidFill>
                <a:srgbClr val="FF0000"/>
              </a:solidFill>
              <a:latin typeface="Calibri"/>
              <a:cs typeface="Arial" pitchFamily="34" charset="0"/>
            </a:endParaRP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I= Invite 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ادعو   </a:t>
            </a:r>
            <a:endParaRPr lang="en-US" sz="3200" b="1" dirty="0">
              <a:solidFill>
                <a:srgbClr val="FF0000"/>
              </a:solidFill>
              <a:latin typeface="Calibri"/>
              <a:cs typeface="Arial" pitchFamily="34" charset="0"/>
            </a:endParaRP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L= Listen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 انصت    </a:t>
            </a:r>
            <a:endParaRPr lang="en-US" sz="3200" b="1" dirty="0">
              <a:solidFill>
                <a:srgbClr val="FF0000"/>
              </a:solidFill>
              <a:latin typeface="Calibri"/>
              <a:cs typeface="Arial" pitchFamily="34" charset="0"/>
            </a:endParaRP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r>
              <a:rPr lang="en-US" sz="3200" b="1" dirty="0">
                <a:solidFill>
                  <a:srgbClr val="FF0000"/>
                </a:solidFill>
                <a:latin typeface="Calibri"/>
                <a:cs typeface="Arial" pitchFamily="34" charset="0"/>
              </a:rPr>
              <a:t>S= Summarize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  لخص    </a:t>
            </a:r>
            <a:endParaRPr lang="ar-IQ" sz="3200" b="1" dirty="0">
              <a:solidFill>
                <a:srgbClr val="2F2B20"/>
              </a:solidFill>
              <a:latin typeface="Calibri"/>
            </a:endParaRPr>
          </a:p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2800" b="1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>
                <a:solidFill>
                  <a:srgbClr val="464653"/>
                </a:solidFill>
              </a:rPr>
              <a:pPr>
                <a:defRPr/>
              </a:pPr>
              <a:t>10</a:t>
            </a:fld>
            <a:endParaRPr lang="en-US">
              <a:solidFill>
                <a:srgbClr val="464653"/>
              </a:solidFill>
            </a:endParaRPr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94751477"/>
      </p:ext>
    </p:extLst>
  </p:cSld>
  <p:clrMapOvr>
    <a:masterClrMapping/>
  </p:clrMapOvr>
  <p:transition advTm="62485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915400" cy="990600"/>
          </a:xfrm>
        </p:spPr>
        <p:txBody>
          <a:bodyPr/>
          <a:lstStyle/>
          <a:p>
            <a:pPr algn="r"/>
            <a:r>
              <a:rPr lang="en-US" sz="4000" b="1" spc="-100" dirty="0">
                <a:solidFill>
                  <a:srgbClr val="FF0000"/>
                </a:solidFill>
                <a:latin typeface="Cambria"/>
              </a:rPr>
              <a:t>?</a:t>
            </a:r>
            <a:r>
              <a:rPr lang="ar-IQ" sz="4000" b="1" spc="-100" dirty="0" smtClean="0">
                <a:solidFill>
                  <a:srgbClr val="FF0000"/>
                </a:solidFill>
                <a:latin typeface="Cambria"/>
              </a:rPr>
              <a:t>ما </a:t>
            </a:r>
            <a:r>
              <a:rPr lang="ar-IQ" sz="4000" b="1" spc="-100" dirty="0">
                <a:solidFill>
                  <a:srgbClr val="FF0000"/>
                </a:solidFill>
                <a:latin typeface="Cambria"/>
              </a:rPr>
              <a:t>المقدار الذي يجب الاكتفاء به من الدعوات والتلخيص</a:t>
            </a:r>
            <a:endParaRPr lang="en-US" sz="2800" b="1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676400"/>
            <a:ext cx="8229600" cy="4480560"/>
          </a:xfrm>
        </p:spPr>
        <p:txBody>
          <a:bodyPr/>
          <a:lstStyle/>
          <a:p>
            <a:pPr marL="342900" marR="0" lvl="0" indent="-2286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يقترح الباحثون ان مد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الانصات الابتدائي لقص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المريض يجب ان لا 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ت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قل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عن 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دقيق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في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اقل تقدير.</a:t>
            </a:r>
          </a:p>
          <a:p>
            <a:pPr marL="342900" marR="0" lvl="0" indent="-2286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endParaRPr lang="en-US" sz="3200" b="1" dirty="0">
              <a:solidFill>
                <a:srgbClr val="2F2B20"/>
              </a:solidFill>
              <a:latin typeface="Calibri"/>
            </a:endParaRPr>
          </a:p>
          <a:p>
            <a:pPr marL="114300" marR="0" lvl="0" indent="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None/>
              <a:tabLst/>
              <a:defRPr/>
            </a:pPr>
            <a:r>
              <a:rPr lang="ar-SA" sz="3200" b="1" dirty="0">
                <a:solidFill>
                  <a:srgbClr val="2F2B20"/>
                </a:solidFill>
                <a:latin typeface="Calibri"/>
              </a:rPr>
              <a:t>و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المقابلة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الطبية التي امدها عشر دقائق يمكن ان تتضمن ما بين 5-6 دعوات  . بالإضافة الى التلخيص.</a:t>
            </a:r>
            <a:endParaRPr lang="en-US" sz="3200" b="1" dirty="0">
              <a:solidFill>
                <a:srgbClr val="2F2B20"/>
              </a:solidFill>
              <a:latin typeface="Calibri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8576236"/>
      </p:ext>
    </p:extLst>
  </p:cSld>
  <p:clrMapOvr>
    <a:masterClrMapping/>
  </p:clrMapOvr>
  <p:transition advTm="35862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sz="4400" b="1" dirty="0">
                <a:solidFill>
                  <a:srgbClr val="FF0000"/>
                </a:solidFill>
                <a:latin typeface="Calibri"/>
              </a:rPr>
              <a:t>منتصف المقابلة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0" indent="-342900" algn="r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التوضيح والتخطيط 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ي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شمل :- </a:t>
            </a:r>
            <a:endParaRPr lang="ar-SA" sz="3200" b="1" dirty="0">
              <a:solidFill>
                <a:srgbClr val="2F2B20"/>
              </a:solidFill>
              <a:latin typeface="Calibri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التشخيص التفريقي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   </a:t>
            </a:r>
            <a:r>
              <a:rPr lang="en-US" sz="3200" b="1" dirty="0">
                <a:solidFill>
                  <a:srgbClr val="2F2B20"/>
                </a:solidFill>
                <a:latin typeface="Calibri"/>
                <a:cs typeface="Arial" pitchFamily="34" charset="0"/>
              </a:rPr>
              <a:t>differential diagnosis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</a:t>
            </a:r>
            <a:endParaRPr lang="ar-SA" sz="3200" b="1" dirty="0">
              <a:solidFill>
                <a:srgbClr val="2F2B20"/>
              </a:solidFill>
              <a:latin typeface="Calibri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 الفرضيات ( المرض و 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المعانا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)</a:t>
            </a:r>
            <a:endParaRPr lang="ar-IQ" sz="3200" b="1" dirty="0">
              <a:solidFill>
                <a:srgbClr val="2F2B20"/>
              </a:solidFill>
              <a:latin typeface="Calibri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 خط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الطبيب في التدبير ( الفحوصات والمعالجة و البدائل)</a:t>
            </a:r>
          </a:p>
          <a:p>
            <a:pPr marL="342900" lvl="0" indent="-342900" algn="r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en-US" sz="3200" b="1" dirty="0">
                <a:solidFill>
                  <a:srgbClr val="2F2B20"/>
                </a:solidFill>
                <a:latin typeface="Calibri"/>
                <a:cs typeface="Arial" pitchFamily="34" charset="0"/>
              </a:rPr>
              <a:t>  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        توضيح بماذا اخبر المريض و خط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الاجراءات</a:t>
            </a:r>
          </a:p>
          <a:p>
            <a:pPr marL="342900" lvl="0" indent="-342900" eaLnBrk="1" hangingPunct="1">
              <a:spcBef>
                <a:spcPct val="20000"/>
              </a:spcBef>
              <a:buClrTx/>
              <a:buSzTx/>
              <a:buFont typeface="Arial" pitchFamily="34" charset="0"/>
              <a:buChar char="•"/>
            </a:pPr>
            <a:endParaRPr lang="en-US" sz="32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marL="0" indent="0" algn="r">
              <a:buNone/>
            </a:pP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94163003"/>
      </p:ext>
    </p:extLst>
  </p:cSld>
  <p:clrMapOvr>
    <a:masterClrMapping/>
  </p:clrMapOvr>
  <p:transition advTm="4499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152400" y="1219200"/>
            <a:ext cx="8839200" cy="4937760"/>
          </a:xfrm>
        </p:spPr>
        <p:txBody>
          <a:bodyPr/>
          <a:lstStyle/>
          <a:p>
            <a:pPr marL="342900" lvl="0" indent="-228600" algn="r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FF0000"/>
                </a:solidFill>
                <a:latin typeface="Calibri" pitchFamily="34" charset="0"/>
              </a:rPr>
              <a:t>هل اسلوب أدع </a:t>
            </a:r>
            <a:r>
              <a:rPr lang="ar-SA" sz="3200" b="1" dirty="0">
                <a:solidFill>
                  <a:srgbClr val="FF0000"/>
                </a:solidFill>
                <a:latin typeface="Calibri" pitchFamily="34" charset="0"/>
              </a:rPr>
              <a:t>, </a:t>
            </a:r>
            <a:r>
              <a:rPr lang="ar-IQ" sz="3200" b="1" dirty="0">
                <a:solidFill>
                  <a:srgbClr val="FF0000"/>
                </a:solidFill>
                <a:latin typeface="Calibri" pitchFamily="34" charset="0"/>
              </a:rPr>
              <a:t>أنصت ولخص يكفي </a:t>
            </a:r>
            <a:r>
              <a:rPr lang="ar-IQ" sz="3200" dirty="0">
                <a:solidFill>
                  <a:srgbClr val="FF0000"/>
                </a:solidFill>
                <a:latin typeface="Calibri" pitchFamily="34" charset="0"/>
              </a:rPr>
              <a:t>؟</a:t>
            </a:r>
            <a:endParaRPr lang="ar-IQ" sz="3200" b="1" dirty="0">
              <a:solidFill>
                <a:srgbClr val="FF0000"/>
              </a:solidFill>
              <a:latin typeface="Calibri" pitchFamily="34" charset="0"/>
            </a:endParaRPr>
          </a:p>
          <a:p>
            <a:pPr marL="342900" lvl="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هل بإمكان هذه الطريقة ان تغني عن جميع </a:t>
            </a:r>
            <a:r>
              <a:rPr lang="ar-SA" sz="3200" b="1" dirty="0" err="1">
                <a:solidFill>
                  <a:srgbClr val="2F2B20"/>
                </a:solidFill>
                <a:latin typeface="Calibri" pitchFamily="34" charset="0"/>
              </a:rPr>
              <a:t>الأ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سئل</a:t>
            </a: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؟ ربما 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ولكن 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ليس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دائما...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 </a:t>
            </a:r>
          </a:p>
          <a:p>
            <a:pPr marL="342900" lvl="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لان المريض 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بعد الانتهاء من سرد روايته </a:t>
            </a: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و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الانصات اليه انصاتا مناسبا وفهمه فهما جيدا قد يكون لد</a:t>
            </a: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ى الطبيب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 مزيد من الأسئلة يطرحها على المريض . </a:t>
            </a:r>
          </a:p>
          <a:p>
            <a:pPr marL="342900" lvl="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لذا </a:t>
            </a:r>
            <a:r>
              <a:rPr lang="ar-SA" sz="3200" b="1" dirty="0" err="1" smtClean="0">
                <a:solidFill>
                  <a:srgbClr val="2F2B20"/>
                </a:solidFill>
                <a:latin typeface="Calibri" pitchFamily="34" charset="0"/>
              </a:rPr>
              <a:t>فأ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ن 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ما يشبه </a:t>
            </a:r>
            <a:r>
              <a:rPr lang="ar-IQ" sz="3200" b="1" dirty="0">
                <a:solidFill>
                  <a:srgbClr val="FF0000"/>
                </a:solidFill>
                <a:latin typeface="Calibri" pitchFamily="34" charset="0"/>
              </a:rPr>
              <a:t>الحل الوسط بين الطريقتين 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سوف يساعد على دفع الامور بالاتجاه الصحيح وان يمازج بينهما الى ان يتمكن من الحصول على ردود ايجابي</a:t>
            </a: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ة 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تؤدي الى </a:t>
            </a:r>
            <a:r>
              <a:rPr lang="ar-IQ" sz="3200" b="1" dirty="0" err="1">
                <a:solidFill>
                  <a:srgbClr val="2F2B20"/>
                </a:solidFill>
                <a:latin typeface="Calibri" pitchFamily="34" charset="0"/>
              </a:rPr>
              <a:t>دعو</a:t>
            </a: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 pitchFamily="34" charset="0"/>
              </a:rPr>
              <a:t> المريض مجددا لسرد قصته</a:t>
            </a:r>
            <a:endParaRPr lang="en-US" sz="3200" b="1" dirty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13</a:t>
            </a:fld>
            <a:endParaRPr lang="en-US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31042887"/>
      </p:ext>
    </p:extLst>
  </p:cSld>
  <p:clrMapOvr>
    <a:masterClrMapping/>
  </p:clrMapOvr>
  <p:transition advTm="6115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sz="4800" b="1" dirty="0">
                <a:solidFill>
                  <a:srgbClr val="FF0000"/>
                </a:solidFill>
                <a:latin typeface="Calibri"/>
              </a:rPr>
              <a:t>اغلاق المقابلة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8763000" cy="4937760"/>
          </a:xfrm>
        </p:spPr>
        <p:txBody>
          <a:bodyPr/>
          <a:lstStyle/>
          <a:p>
            <a:pPr marL="342900" marR="0" lvl="0" indent="-3429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تشمل م</a:t>
            </a:r>
            <a:r>
              <a:rPr lang="ar-IQ" sz="3200" b="1" dirty="0" err="1" smtClean="0">
                <a:solidFill>
                  <a:srgbClr val="2F2B20"/>
                </a:solidFill>
                <a:latin typeface="Calibri"/>
              </a:rPr>
              <a:t>هارات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اغلاق المقابلة </a:t>
            </a:r>
          </a:p>
          <a:p>
            <a:pPr marL="571500" marR="0" lvl="0" indent="-4572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3100" b="1" dirty="0">
                <a:solidFill>
                  <a:srgbClr val="2F2B20"/>
                </a:solidFill>
                <a:latin typeface="Calibri"/>
              </a:rPr>
              <a:t>التلخيص النهائي :- لخص المقابلة باختصار واشرح خط</a:t>
            </a:r>
            <a:r>
              <a:rPr lang="ar-SA" sz="31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100" b="1" dirty="0">
                <a:solidFill>
                  <a:srgbClr val="2F2B20"/>
                </a:solidFill>
                <a:latin typeface="Calibri"/>
              </a:rPr>
              <a:t> العمل</a:t>
            </a:r>
            <a:r>
              <a:rPr lang="ar-SA" sz="3100" b="1" dirty="0">
                <a:solidFill>
                  <a:srgbClr val="2F2B20"/>
                </a:solidFill>
                <a:latin typeface="Calibri"/>
              </a:rPr>
              <a:t>.</a:t>
            </a:r>
          </a:p>
          <a:p>
            <a:pPr marL="571500" marR="0" lvl="0" indent="-4572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3100" b="1" dirty="0">
                <a:solidFill>
                  <a:srgbClr val="2F2B20"/>
                </a:solidFill>
                <a:latin typeface="Calibri"/>
              </a:rPr>
              <a:t>التدقيق النهائي:- التحقق من مواق</a:t>
            </a:r>
            <a:r>
              <a:rPr lang="ar-SA" sz="3100" b="1" dirty="0">
                <a:solidFill>
                  <a:srgbClr val="2F2B20"/>
                </a:solidFill>
                <a:latin typeface="Calibri"/>
              </a:rPr>
              <a:t>ف</a:t>
            </a:r>
            <a:r>
              <a:rPr lang="ar-IQ" sz="3100" b="1" dirty="0">
                <a:solidFill>
                  <a:srgbClr val="2F2B20"/>
                </a:solidFill>
                <a:latin typeface="Calibri"/>
              </a:rPr>
              <a:t> المريض وراح</a:t>
            </a:r>
            <a:r>
              <a:rPr lang="ar-SA" sz="3100" b="1" dirty="0">
                <a:solidFill>
                  <a:srgbClr val="2F2B20"/>
                </a:solidFill>
                <a:latin typeface="Calibri"/>
              </a:rPr>
              <a:t>ت</a:t>
            </a:r>
            <a:r>
              <a:rPr lang="ar-IQ" sz="3100" b="1" dirty="0">
                <a:solidFill>
                  <a:srgbClr val="2F2B20"/>
                </a:solidFill>
                <a:latin typeface="Calibri"/>
              </a:rPr>
              <a:t>ه للخطة واي تصحيح </a:t>
            </a:r>
            <a:r>
              <a:rPr lang="ar-SA" sz="3100" b="1" dirty="0">
                <a:solidFill>
                  <a:srgbClr val="2F2B20"/>
                </a:solidFill>
                <a:latin typeface="Calibri"/>
              </a:rPr>
              <a:t>أ</a:t>
            </a:r>
            <a:r>
              <a:rPr lang="ar-IQ" sz="3100" b="1" dirty="0">
                <a:solidFill>
                  <a:srgbClr val="2F2B20"/>
                </a:solidFill>
                <a:latin typeface="Calibri"/>
              </a:rPr>
              <a:t>سئل</a:t>
            </a:r>
            <a:r>
              <a:rPr lang="ar-SA" sz="31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100" b="1" dirty="0">
                <a:solidFill>
                  <a:srgbClr val="2F2B20"/>
                </a:solidFill>
                <a:latin typeface="Calibri"/>
              </a:rPr>
              <a:t> او مواضيع</a:t>
            </a:r>
            <a:r>
              <a:rPr lang="ar-SA" sz="3100" b="1" dirty="0">
                <a:solidFill>
                  <a:srgbClr val="2F2B20"/>
                </a:solidFill>
                <a:latin typeface="Calibri"/>
              </a:rPr>
              <a:t> اخرى.</a:t>
            </a:r>
          </a:p>
          <a:p>
            <a:pPr marL="571500" marR="0" lvl="0" indent="-4572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3100" b="1" dirty="0">
                <a:solidFill>
                  <a:srgbClr val="2F2B20"/>
                </a:solidFill>
                <a:latin typeface="Calibri"/>
              </a:rPr>
              <a:t>التخطيط المستقبلي : كيف ومتى يطلب المريض المساعدة ,عقد مع المريض الخطوات اللاحقة</a:t>
            </a:r>
          </a:p>
          <a:p>
            <a:pPr marL="342900" lvl="0" indent="-342900" eaLnBrk="1" fontAlgn="auto" hangingPunct="1"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defRPr/>
            </a:pPr>
            <a:endParaRPr lang="en-US" sz="3200" dirty="0">
              <a:solidFill>
                <a:prstClr val="black"/>
              </a:solidFill>
              <a:latin typeface="Calibri"/>
              <a:cs typeface="Arial" pitchFamily="34" charset="0"/>
            </a:endParaRPr>
          </a:p>
          <a:p>
            <a:pPr algn="r"/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14</a:t>
            </a:fld>
            <a:endParaRPr lang="en-US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57125598"/>
      </p:ext>
    </p:extLst>
  </p:cSld>
  <p:clrMapOvr>
    <a:masterClrMapping/>
  </p:clrMapOvr>
  <p:transition advTm="113207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Integrated medical interviewing</a:t>
            </a:r>
            <a:endParaRPr lang="ar-IQ" sz="3600" b="1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4001767"/>
              </p:ext>
            </p:extLst>
          </p:nvPr>
        </p:nvGraphicFramePr>
        <p:xfrm>
          <a:off x="152400" y="2895600"/>
          <a:ext cx="8839200" cy="160020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8552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18814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2321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63299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600200">
                <a:tc>
                  <a:txBody>
                    <a:bodyPr/>
                    <a:lstStyle/>
                    <a:p>
                      <a:pPr rtl="1"/>
                      <a:r>
                        <a:rPr lang="en-US" sz="2400" dirty="0" smtClean="0"/>
                        <a:t>End</a:t>
                      </a:r>
                      <a:endParaRPr lang="ar-IQ" sz="2400" dirty="0"/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2400" dirty="0" smtClean="0"/>
                        <a:t>Physical examination</a:t>
                      </a:r>
                      <a:endParaRPr lang="ar-IQ" sz="2400" dirty="0"/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pPr rtl="1"/>
                      <a:endParaRPr lang="en-US" sz="2400" dirty="0" smtClean="0"/>
                    </a:p>
                    <a:p>
                      <a:pPr rtl="1"/>
                      <a:r>
                        <a:rPr lang="en-US" sz="2400" dirty="0" smtClean="0"/>
                        <a:t> </a:t>
                      </a:r>
                      <a:r>
                        <a:rPr lang="en-US" sz="2400" baseline="0" dirty="0" smtClean="0"/>
                        <a:t>doctor) </a:t>
                      </a:r>
                      <a:r>
                        <a:rPr lang="ar-SA" sz="2400" dirty="0" smtClean="0"/>
                        <a:t>+</a:t>
                      </a:r>
                      <a:r>
                        <a:rPr lang="en-US" sz="2400" dirty="0" smtClean="0"/>
                        <a:t>Middle(patient </a:t>
                      </a:r>
                      <a:endParaRPr lang="ar-IQ" sz="2400" dirty="0"/>
                    </a:p>
                  </a:txBody>
                  <a:tcPr marT="45647" marB="45647"/>
                </a:tc>
                <a:tc>
                  <a:txBody>
                    <a:bodyPr/>
                    <a:lstStyle/>
                    <a:p>
                      <a:pPr rtl="1"/>
                      <a:r>
                        <a:rPr lang="en-US" sz="2400" dirty="0" smtClean="0"/>
                        <a:t>Beginning (patients</a:t>
                      </a:r>
                      <a:r>
                        <a:rPr lang="en-US" sz="2400" baseline="0" dirty="0" smtClean="0"/>
                        <a:t> center)</a:t>
                      </a:r>
                      <a:endParaRPr lang="ar-IQ" sz="2400" dirty="0"/>
                    </a:p>
                  </a:txBody>
                  <a:tcPr marT="45647" marB="45647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246141"/>
      </p:ext>
    </p:extLst>
  </p:cSld>
  <p:clrMapOvr>
    <a:masterClrMapping/>
  </p:clrMapOvr>
  <p:transition advTm="31655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0" y="685800"/>
            <a:ext cx="8991600" cy="1143000"/>
          </a:xfrm>
        </p:spPr>
        <p:txBody>
          <a:bodyPr rtlCol="0">
            <a:normAutofit fontScale="90000"/>
          </a:bodyPr>
          <a:lstStyle/>
          <a:p>
            <a:pPr marL="342900" indent="-228600" algn="r" rtl="1" eaLnBrk="1" fontAlgn="auto" hangingPunct="1">
              <a:spcBef>
                <a:spcPct val="20000"/>
              </a:spcBef>
              <a:spcAft>
                <a:spcPts val="0"/>
              </a:spcAft>
              <a:defRPr/>
            </a:pPr>
            <a:r>
              <a:rPr lang="ar-IQ" sz="5400" b="1" dirty="0">
                <a:solidFill>
                  <a:srgbClr val="7030A0"/>
                </a:solidFill>
                <a:ea typeface="+mn-ea"/>
                <a:cs typeface="Arial"/>
              </a:rPr>
              <a:t>مثال </a:t>
            </a:r>
            <a:r>
              <a:rPr lang="ar-IQ" sz="5400" b="1" dirty="0" smtClean="0">
                <a:solidFill>
                  <a:srgbClr val="7030A0"/>
                </a:solidFill>
                <a:ea typeface="+mn-ea"/>
                <a:cs typeface="Arial"/>
              </a:rPr>
              <a:t>لمقابل</a:t>
            </a:r>
            <a:r>
              <a:rPr lang="ar-SA" sz="5400" b="1" dirty="0" smtClean="0">
                <a:solidFill>
                  <a:srgbClr val="7030A0"/>
                </a:solidFill>
                <a:ea typeface="+mn-ea"/>
                <a:cs typeface="Arial"/>
              </a:rPr>
              <a:t>ة</a:t>
            </a:r>
            <a:r>
              <a:rPr lang="ar-IQ" sz="5400" b="1" dirty="0" smtClean="0">
                <a:solidFill>
                  <a:srgbClr val="7030A0"/>
                </a:solidFill>
                <a:ea typeface="+mn-ea"/>
                <a:cs typeface="Arial"/>
              </a:rPr>
              <a:t> طبي</a:t>
            </a:r>
            <a:r>
              <a:rPr lang="ar-SA" sz="5400" b="1" dirty="0" smtClean="0">
                <a:solidFill>
                  <a:srgbClr val="7030A0"/>
                </a:solidFill>
                <a:ea typeface="+mn-ea"/>
                <a:cs typeface="Arial"/>
              </a:rPr>
              <a:t>ة</a:t>
            </a:r>
            <a:r>
              <a:rPr lang="ar-IQ" sz="5400" b="1" dirty="0" smtClean="0">
                <a:solidFill>
                  <a:srgbClr val="7030A0"/>
                </a:solidFill>
                <a:ea typeface="+mn-ea"/>
                <a:cs typeface="Arial"/>
              </a:rPr>
              <a:t> </a:t>
            </a:r>
            <a:r>
              <a:rPr lang="ar-IQ" sz="5400" b="1" dirty="0">
                <a:solidFill>
                  <a:srgbClr val="7030A0"/>
                </a:solidFill>
                <a:ea typeface="+mn-ea"/>
                <a:cs typeface="Arial"/>
              </a:rPr>
              <a:t>:-</a:t>
            </a:r>
            <a:r>
              <a:rPr lang="en-US" sz="5400" b="1" dirty="0">
                <a:solidFill>
                  <a:srgbClr val="7030A0"/>
                </a:solidFill>
                <a:ea typeface="+mn-ea"/>
                <a:cs typeface="+mn-cs"/>
              </a:rPr>
              <a:t/>
            </a:r>
            <a:br>
              <a:rPr lang="en-US" sz="5400" b="1" dirty="0">
                <a:solidFill>
                  <a:srgbClr val="7030A0"/>
                </a:solidFill>
                <a:ea typeface="+mn-ea"/>
                <a:cs typeface="+mn-cs"/>
              </a:rPr>
            </a:br>
            <a:r>
              <a:rPr lang="ar-IQ" sz="2800" b="1" dirty="0">
                <a:solidFill>
                  <a:srgbClr val="FF0000"/>
                </a:solidFill>
                <a:ea typeface="+mn-ea"/>
                <a:cs typeface="Arial"/>
              </a:rPr>
              <a:t>السيد ابراهيم </a:t>
            </a:r>
            <a:r>
              <a:rPr lang="ar-IQ" sz="3100" b="1" dirty="0" smtClean="0">
                <a:solidFill>
                  <a:srgbClr val="2F2B20"/>
                </a:solidFill>
                <a:ea typeface="+mn-ea"/>
                <a:cs typeface="Arial"/>
              </a:rPr>
              <a:t>.. </a:t>
            </a:r>
            <a:r>
              <a:rPr lang="ar-IQ" sz="3100" b="1" dirty="0">
                <a:solidFill>
                  <a:srgbClr val="2F2B20"/>
                </a:solidFill>
                <a:ea typeface="+mn-ea"/>
                <a:cs typeface="Arial"/>
              </a:rPr>
              <a:t>زار </a:t>
            </a:r>
            <a:r>
              <a:rPr lang="ar-IQ" sz="3100" b="1" dirty="0" smtClean="0">
                <a:solidFill>
                  <a:srgbClr val="2F2B20"/>
                </a:solidFill>
                <a:ea typeface="+mn-ea"/>
                <a:cs typeface="Arial"/>
              </a:rPr>
              <a:t>العيادة لأول </a:t>
            </a:r>
            <a:r>
              <a:rPr lang="ar-IQ" sz="3100" b="1" dirty="0">
                <a:solidFill>
                  <a:srgbClr val="2F2B20"/>
                </a:solidFill>
                <a:ea typeface="+mn-ea"/>
                <a:cs typeface="Arial"/>
              </a:rPr>
              <a:t>مره ,يبدو مرهقا ,اهمل مظهره الخارجي</a:t>
            </a:r>
            <a:r>
              <a:rPr lang="ar-IQ" sz="2200" b="1" dirty="0" smtClean="0">
                <a:solidFill>
                  <a:srgbClr val="2F2B20"/>
                </a:solidFill>
                <a:ea typeface="+mn-ea"/>
                <a:cs typeface="Arial"/>
              </a:rPr>
              <a:t>.</a:t>
            </a:r>
            <a:endParaRPr lang="en-US" dirty="0"/>
          </a:p>
        </p:txBody>
      </p:sp>
      <p:sp>
        <p:nvSpPr>
          <p:cNvPr id="35843" name="عنصر نائب للمحتوى 2"/>
          <p:cNvSpPr>
            <a:spLocks noGrp="1"/>
          </p:cNvSpPr>
          <p:nvPr>
            <p:ph idx="1"/>
          </p:nvPr>
        </p:nvSpPr>
        <p:spPr>
          <a:xfrm>
            <a:off x="457200" y="2057400"/>
            <a:ext cx="7924800" cy="4800600"/>
          </a:xfrm>
        </p:spPr>
        <p:txBody>
          <a:bodyPr/>
          <a:lstStyle/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2F2B20"/>
                </a:solidFill>
              </a:rPr>
              <a:t>الطبيب: اهلا سيد ابراهيم, اظن انها الزيارة الاولى للعيادة؟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FF0000"/>
                </a:solidFill>
              </a:rPr>
              <a:t>ابراهيم: </a:t>
            </a:r>
            <a:r>
              <a:rPr lang="ar-IQ" sz="2800" b="1" dirty="0" smtClean="0">
                <a:solidFill>
                  <a:srgbClr val="2F2B20"/>
                </a:solidFill>
              </a:rPr>
              <a:t>نعم دكتور.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2F2B20"/>
                </a:solidFill>
              </a:rPr>
              <a:t>الطبيب : ارجو ان تعرفني بنفسك قبل ان نتكلم بالطب , ممكن؟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FF0000"/>
                </a:solidFill>
              </a:rPr>
              <a:t>ابراهيم : </a:t>
            </a:r>
            <a:r>
              <a:rPr lang="ar-IQ" sz="2800" b="1" dirty="0" smtClean="0">
                <a:solidFill>
                  <a:srgbClr val="2F2B20"/>
                </a:solidFill>
              </a:rPr>
              <a:t>صار عمري 58 سنه متقاعد ولدي عائل</a:t>
            </a:r>
            <a:r>
              <a:rPr lang="ar-SA" sz="2800" b="1" dirty="0" smtClean="0">
                <a:solidFill>
                  <a:srgbClr val="2F2B20"/>
                </a:solidFill>
              </a:rPr>
              <a:t>ة</a:t>
            </a:r>
            <a:r>
              <a:rPr lang="ar-IQ" sz="2800" b="1" dirty="0" smtClean="0">
                <a:solidFill>
                  <a:srgbClr val="2F2B20"/>
                </a:solidFill>
              </a:rPr>
              <a:t> كبير</a:t>
            </a:r>
            <a:r>
              <a:rPr lang="ar-SA" sz="2800" b="1" dirty="0" smtClean="0">
                <a:solidFill>
                  <a:srgbClr val="2F2B20"/>
                </a:solidFill>
              </a:rPr>
              <a:t>ة</a:t>
            </a:r>
            <a:r>
              <a:rPr lang="ar-IQ" sz="2800" b="1" dirty="0" smtClean="0">
                <a:solidFill>
                  <a:srgbClr val="2F2B20"/>
                </a:solidFill>
              </a:rPr>
              <a:t>.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2F2B20"/>
                </a:solidFill>
              </a:rPr>
              <a:t>الطبيب :يبدو ان الامور لم تجر</a:t>
            </a:r>
            <a:r>
              <a:rPr lang="ar-SA" sz="2800" b="1" dirty="0" smtClean="0">
                <a:solidFill>
                  <a:srgbClr val="2F2B20"/>
                </a:solidFill>
              </a:rPr>
              <a:t> </a:t>
            </a:r>
            <a:r>
              <a:rPr lang="ar-IQ" sz="2800" b="1" dirty="0" smtClean="0">
                <a:solidFill>
                  <a:srgbClr val="2F2B20"/>
                </a:solidFill>
              </a:rPr>
              <a:t>معك بصوره جيد</a:t>
            </a:r>
            <a:r>
              <a:rPr lang="ar-SA" sz="2800" b="1" dirty="0" smtClean="0">
                <a:solidFill>
                  <a:srgbClr val="2F2B20"/>
                </a:solidFill>
              </a:rPr>
              <a:t>ة.</a:t>
            </a:r>
            <a:r>
              <a:rPr lang="ar-IQ" sz="2800" b="1" dirty="0" smtClean="0">
                <a:solidFill>
                  <a:srgbClr val="2F2B20"/>
                </a:solidFill>
              </a:rPr>
              <a:t> </a:t>
            </a: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FF0000"/>
                </a:solidFill>
              </a:rPr>
              <a:t>ابراهيم : </a:t>
            </a:r>
            <a:r>
              <a:rPr lang="ar-IQ" sz="2800" b="1" dirty="0" smtClean="0">
                <a:solidFill>
                  <a:srgbClr val="2F2B20"/>
                </a:solidFill>
              </a:rPr>
              <a:t>صحيح , اعتقد اني غير محظوظ بحياتي؟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2F2B20"/>
                </a:solidFill>
              </a:rPr>
              <a:t>الطبيب : اذن ما</a:t>
            </a:r>
            <a:r>
              <a:rPr lang="ar-SA" sz="2800" b="1" dirty="0" smtClean="0">
                <a:solidFill>
                  <a:srgbClr val="2F2B20"/>
                </a:solidFill>
              </a:rPr>
              <a:t> </a:t>
            </a:r>
            <a:r>
              <a:rPr lang="ar-IQ" sz="2800" b="1" dirty="0" smtClean="0">
                <a:solidFill>
                  <a:srgbClr val="2F2B20"/>
                </a:solidFill>
              </a:rPr>
              <a:t>الذي دعاك لزيارتي؟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FF0000"/>
                </a:solidFill>
              </a:rPr>
              <a:t>ابراهيم : </a:t>
            </a:r>
            <a:r>
              <a:rPr lang="ar-IQ" sz="2800" b="1" dirty="0" smtClean="0">
                <a:solidFill>
                  <a:srgbClr val="2F2B20"/>
                </a:solidFill>
              </a:rPr>
              <a:t>بطني منتفخة وعندي الم " يشير الى بطنه«</a:t>
            </a:r>
            <a:r>
              <a:rPr lang="ar-SA" sz="2800" b="1" dirty="0" smtClean="0">
                <a:solidFill>
                  <a:srgbClr val="2F2B20"/>
                </a:solidFill>
              </a:rPr>
              <a:t>منذ4</a:t>
            </a:r>
            <a:r>
              <a:rPr lang="ar-IQ" sz="2800" b="1" dirty="0" smtClean="0">
                <a:solidFill>
                  <a:srgbClr val="2F2B20"/>
                </a:solidFill>
              </a:rPr>
              <a:t> اشهر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r>
              <a:rPr lang="ar-IQ" sz="2800" b="1" dirty="0" smtClean="0">
                <a:solidFill>
                  <a:srgbClr val="2F2B20"/>
                </a:solidFill>
              </a:rPr>
              <a:t>الطبيب: يشير برأسه علامه استمر.</a:t>
            </a:r>
            <a:endParaRPr lang="en-US" sz="2800" b="1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endParaRPr lang="en-US" sz="2800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rtl="1" eaLnBrk="1" hangingPunct="1">
              <a:buClr>
                <a:srgbClr val="A9A57C"/>
              </a:buClr>
            </a:pPr>
            <a:endParaRPr lang="en-US" sz="2800" dirty="0" smtClean="0">
              <a:solidFill>
                <a:srgbClr val="2F2B20"/>
              </a:solidFill>
              <a:cs typeface="Arial" pitchFamily="34" charset="0"/>
            </a:endParaRPr>
          </a:p>
          <a:p>
            <a:pPr algn="r" eaLnBrk="1" hangingPunct="1">
              <a:buClr>
                <a:srgbClr val="A9A57C"/>
              </a:buClr>
            </a:pPr>
            <a:endParaRPr lang="ar-IQ" sz="2800" dirty="0" smtClean="0">
              <a:solidFill>
                <a:srgbClr val="2F2B20"/>
              </a:solidFill>
            </a:endParaRPr>
          </a:p>
          <a:p>
            <a:pPr eaLnBrk="1" hangingPunct="1"/>
            <a:endParaRPr lang="en-US" sz="2800" dirty="0" smtClean="0">
              <a:cs typeface="Arial" pitchFamily="34" charset="0"/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099"/>
    </mc:Choice>
    <mc:Fallback xmlns="">
      <p:transition spd="slow" advTm="170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1FBDC2FB-3D29-4509-A507-1ABE24E169AF}" type="slidenum">
              <a:rPr lang="ar-SA" smtClean="0">
                <a:solidFill>
                  <a:schemeClr val="tx2"/>
                </a:solidFill>
              </a:rPr>
              <a:pPr eaLnBrk="1" hangingPunct="1"/>
              <a:t>17</a:t>
            </a:fld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36867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0" y="1143000"/>
            <a:ext cx="9067800" cy="5105400"/>
          </a:xfrm>
        </p:spPr>
        <p:txBody>
          <a:bodyPr/>
          <a:lstStyle/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smtClean="0">
                <a:solidFill>
                  <a:srgbClr val="FF0000"/>
                </a:solidFill>
                <a:latin typeface="Calibri" pitchFamily="34" charset="0"/>
              </a:rPr>
              <a:t>ابراهيم</a:t>
            </a:r>
            <a:r>
              <a:rPr lang="ar-IQ" sz="2800" b="1" smtClean="0">
                <a:solidFill>
                  <a:srgbClr val="FF0000"/>
                </a:solidFill>
                <a:latin typeface="Calibri" pitchFamily="34" charset="0"/>
              </a:rPr>
              <a:t>: 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غالبا ما يأتي بعد الطعام ,تنتفخ بطني واتقيأ ,اخذت عده علاجات كثيره من الصيدليات و 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لم أت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حسن.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الطبيب: هل لديك معانا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 اخرى ؟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FF0000"/>
                </a:solidFill>
                <a:latin typeface="Calibri" pitchFamily="34" charset="0"/>
              </a:rPr>
              <a:t>ابراهيم : 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من عد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سنوات عندي سكري و مرض قلب واخذ دائونيل و ايزورديل و اسبرين باستمرار.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الطبيب : اذن تشكو من انتفاخ البطن  منذ  اشهر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وسابقا لديك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سكري ومرض قلب هل عندك شيء اخر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تضيفه؟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FF0000"/>
                </a:solidFill>
                <a:latin typeface="Calibri" pitchFamily="34" charset="0"/>
              </a:rPr>
              <a:t>ابراهيم : 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لا 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,شكرا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الطبيب: هل هذه المعاناة تفسر الهم الذي يبدو عليك ؟</a:t>
            </a: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188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IQ" sz="2800" b="1" dirty="0">
                <a:solidFill>
                  <a:srgbClr val="FF0000"/>
                </a:solidFill>
                <a:latin typeface="Calibri" pitchFamily="34" charset="0"/>
              </a:rPr>
              <a:t>ابراهيم :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لا دكتور هنالك مصيب</a:t>
            </a:r>
            <a:r>
              <a:rPr lang="ar-SA" sz="2800" b="1" dirty="0">
                <a:solidFill>
                  <a:srgbClr val="2F2B20"/>
                </a:solidFill>
                <a:latin typeface="Calibri" pitchFamily="34" charset="0"/>
              </a:rPr>
              <a:t>ة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اكبر ,قبل </a:t>
            </a:r>
            <a:r>
              <a:rPr lang="ar-SA" sz="2800" b="1" dirty="0">
                <a:solidFill>
                  <a:srgbClr val="2F2B20"/>
                </a:solidFill>
                <a:latin typeface="Calibri" pitchFamily="34" charset="0"/>
              </a:rPr>
              <a:t>6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 اشهر و بسبب الطائفية هجرت من بيتي,</a:t>
            </a:r>
            <a:r>
              <a:rPr lang="ar-SA" sz="2800" b="1" dirty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والان اش</a:t>
            </a:r>
            <a:r>
              <a:rPr lang="ar-SA" sz="2800" b="1" dirty="0">
                <a:solidFill>
                  <a:srgbClr val="2F2B20"/>
                </a:solidFill>
                <a:latin typeface="Calibri" pitchFamily="34" charset="0"/>
              </a:rPr>
              <a:t>غ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ل غرفتين 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ص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غ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يرتين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في القرية واحن الى بيتي الكبير.</a:t>
            </a:r>
            <a:endParaRPr lang="en-US" sz="2800" b="1" dirty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الطبيب: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صحيح مصيبة كبيرة...ان شاء الله تزول هذه الغمة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...والان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اسمح لي يا</a:t>
            </a:r>
            <a:r>
              <a:rPr lang="ar-SA" sz="2800" b="1" dirty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سيد ابراهيم ان اطرح عليك بعض الأسئلة الطبية و </a:t>
            </a:r>
            <a:r>
              <a:rPr lang="ar-SA" sz="2800" b="1" dirty="0" err="1" smtClean="0">
                <a:solidFill>
                  <a:srgbClr val="2F2B20"/>
                </a:solidFill>
                <a:latin typeface="Calibri" pitchFamily="34" charset="0"/>
              </a:rPr>
              <a:t>أ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سئل</a:t>
            </a:r>
            <a:r>
              <a:rPr lang="ar-SA" sz="2800" b="1" dirty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 اخرى</a:t>
            </a:r>
            <a:endParaRPr lang="en-US" sz="2800" b="1" dirty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IQ" sz="2800" b="1" dirty="0">
                <a:solidFill>
                  <a:srgbClr val="FF0000"/>
                </a:solidFill>
                <a:latin typeface="Calibri" pitchFamily="34" charset="0"/>
              </a:rPr>
              <a:t>ابراهيم :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لا مانع ....كما تشاء </a:t>
            </a:r>
            <a:endParaRPr lang="en-US" sz="2800" b="1" dirty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الطبيب : هل تدخن ؟ نعم .تشرب كحول؟ لا</a:t>
            </a:r>
            <a:endParaRPr lang="en-US" sz="2800" b="1" dirty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الطبيب : هل 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ايق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ض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ك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الم المعدة ليلا ؟ 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نعم</a:t>
            </a:r>
            <a:endParaRPr lang="ar-SA" sz="2800" b="1" dirty="0" smtClean="0">
              <a:solidFill>
                <a:srgbClr val="2F2B20"/>
              </a:solidFill>
              <a:latin typeface="Calibri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الطبيب 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: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هل </a:t>
            </a:r>
            <a:r>
              <a:rPr lang="ar-IQ" sz="2800" b="1" dirty="0">
                <a:solidFill>
                  <a:srgbClr val="2F2B20"/>
                </a:solidFill>
                <a:latin typeface="Calibri" pitchFamily="34" charset="0"/>
              </a:rPr>
              <a:t>حدث وتقيأت بلون بني 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؟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    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لا</a:t>
            </a:r>
            <a:endParaRPr lang="en-US" sz="2800" dirty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endParaRPr lang="ar-IQ" sz="2800" dirty="0">
              <a:solidFill>
                <a:srgbClr val="2F2B20"/>
              </a:solidFill>
              <a:latin typeface="Calibri" pitchFamily="34" charset="0"/>
            </a:endParaRPr>
          </a:p>
          <a:p>
            <a:pPr>
              <a:defRPr/>
            </a:pPr>
            <a:endParaRPr lang="en-US" sz="2800" dirty="0"/>
          </a:p>
        </p:txBody>
      </p:sp>
      <p:sp>
        <p:nvSpPr>
          <p:cNvPr id="37892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E4E442CA-6CAE-4064-9D12-516C6CF91CEE}" type="slidenum">
              <a:rPr lang="ar-SA" smtClean="0">
                <a:solidFill>
                  <a:schemeClr val="tx2"/>
                </a:solidFill>
              </a:rPr>
              <a:pPr eaLnBrk="1" hangingPunct="1"/>
              <a:t>18</a:t>
            </a:fld>
            <a:endParaRPr lang="en-US" smtClean="0">
              <a:solidFill>
                <a:schemeClr val="tx2"/>
              </a:solidFill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8435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ar-IQ" sz="6600" b="1" spc="-100" dirty="0">
                <a:solidFill>
                  <a:srgbClr val="FF0000"/>
                </a:solidFill>
                <a:latin typeface="Cambria"/>
              </a:rPr>
              <a:t>التلخيص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8915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125"/>
          </a:xfrm>
        </p:spPr>
        <p:txBody>
          <a:bodyPr/>
          <a:lstStyle/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الطبيب : اذا دعني الخص جميع المشكلات التي تعاني منها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1- التهجير والحالة النفسية و الاجتماعية المضطربة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2- اضطراب الهضم 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3- داء السكري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4- مرض القلب 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5- هل احطت بجميع المشكلات </a:t>
            </a: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smtClean="0">
                <a:solidFill>
                  <a:srgbClr val="FF0000"/>
                </a:solidFill>
                <a:latin typeface="Calibri" pitchFamily="34" charset="0"/>
              </a:rPr>
              <a:t>ابراهيم : 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نعم دكتور لم اتصور كل هذه المش</a:t>
            </a:r>
            <a:r>
              <a:rPr lang="ar-SA" sz="2800" b="1" smtClean="0">
                <a:solidFill>
                  <a:srgbClr val="2F2B20"/>
                </a:solidFill>
                <a:latin typeface="Calibri" pitchFamily="34" charset="0"/>
              </a:rPr>
              <a:t>ك</a:t>
            </a:r>
            <a:r>
              <a:rPr lang="ar-IQ" sz="2800" b="1" smtClean="0">
                <a:solidFill>
                  <a:srgbClr val="2F2B20"/>
                </a:solidFill>
                <a:latin typeface="Calibri" pitchFamily="34" charset="0"/>
              </a:rPr>
              <a:t>لات مجتمعه عندي.</a:t>
            </a: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endParaRPr lang="en-US" sz="2800" b="1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</p:txBody>
      </p:sp>
      <p:sp>
        <p:nvSpPr>
          <p:cNvPr id="38916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E4B3AC44-48DB-4331-8E6A-DA20078223A6}" type="slidenum">
              <a:rPr lang="ar-SA" smtClean="0">
                <a:solidFill>
                  <a:schemeClr val="tx2"/>
                </a:solidFill>
              </a:rPr>
              <a:pPr eaLnBrk="1" hangingPunct="1"/>
              <a:t>19</a:t>
            </a:fld>
            <a:endParaRPr lang="en-US" smtClean="0">
              <a:solidFill>
                <a:schemeClr val="tx2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664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ar-SA" sz="4000" b="1" dirty="0" smtClean="0">
                <a:solidFill>
                  <a:srgbClr val="FF0000"/>
                </a:solidFill>
              </a:rPr>
              <a:t>اهداف المحاضرة</a:t>
            </a:r>
          </a:p>
          <a:p>
            <a:pPr marL="0" indent="0" algn="r">
              <a:buNone/>
            </a:pPr>
            <a:r>
              <a:rPr lang="ar-SA" sz="3200" dirty="0" smtClean="0"/>
              <a:t> </a:t>
            </a:r>
            <a:r>
              <a:rPr lang="ar-SA" sz="3600" b="1" dirty="0" smtClean="0"/>
              <a:t>التعرف على كيفية اجراء المقابلة الطبية وانواعها</a:t>
            </a:r>
          </a:p>
          <a:p>
            <a:pPr marL="0" indent="0" algn="r">
              <a:buNone/>
            </a:pPr>
            <a:r>
              <a:rPr lang="ar-SA" sz="3600" b="1" dirty="0" smtClean="0"/>
              <a:t>أ. المقابلة الطبية التي محورها المريض.</a:t>
            </a:r>
          </a:p>
          <a:p>
            <a:pPr marL="0" indent="0" algn="r">
              <a:buNone/>
            </a:pPr>
            <a:r>
              <a:rPr lang="ar-SA" sz="3600" b="1" dirty="0" smtClean="0"/>
              <a:t>ب. المقابلة الطبية التي محورها الطبيب.</a:t>
            </a:r>
          </a:p>
          <a:p>
            <a:pPr marL="0" indent="0" algn="r">
              <a:buNone/>
            </a:pPr>
            <a:r>
              <a:rPr lang="ar-SA" sz="3600" b="1" dirty="0" smtClean="0"/>
              <a:t>ج. مزيج بين النوعين</a:t>
            </a:r>
            <a:r>
              <a:rPr lang="ar-SA" sz="3200" dirty="0" smtClean="0"/>
              <a:t>.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2</a:t>
            </a:fld>
            <a:endParaRPr lang="en-US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60266476"/>
      </p:ext>
    </p:extLst>
  </p:cSld>
  <p:clrMapOvr>
    <a:masterClrMapping/>
  </p:clrMapOvr>
  <p:transition advTm="22756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5" descr="guzelgrubum43rb3[1]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7"/>
          <p:cNvSpPr txBox="1">
            <a:spLocks noChangeArrowheads="1"/>
          </p:cNvSpPr>
          <p:nvPr/>
        </p:nvSpPr>
        <p:spPr bwMode="auto">
          <a:xfrm>
            <a:off x="395288" y="5013325"/>
            <a:ext cx="8459787" cy="1938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FFFF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Thank</a:t>
            </a:r>
            <a:r>
              <a:rPr lang="en-US" sz="4800" b="1" dirty="0" smtClean="0">
                <a:solidFill>
                  <a:srgbClr val="FFFFB3"/>
                </a:solidFill>
                <a:latin typeface="Georgia" pitchFamily="18" charset="0"/>
              </a:rPr>
              <a:t> </a:t>
            </a:r>
            <a:r>
              <a:rPr lang="en-US" sz="4800" b="1" dirty="0" smtClean="0">
                <a:solidFill>
                  <a:srgbClr val="FFFF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you</a:t>
            </a:r>
            <a:r>
              <a:rPr lang="ar-SA" sz="4800" b="1" dirty="0" smtClean="0">
                <a:solidFill>
                  <a:srgbClr val="FFFF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 </a:t>
            </a:r>
            <a:endParaRPr lang="en-US" sz="4800" b="1" dirty="0" smtClean="0">
              <a:solidFill>
                <a:srgbClr val="FFFFB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  <a:p>
            <a:pPr algn="ctr">
              <a:spcBef>
                <a:spcPct val="50000"/>
              </a:spcBef>
              <a:defRPr/>
            </a:pPr>
            <a:r>
              <a:rPr lang="en-US" sz="4800" b="1" dirty="0" smtClean="0">
                <a:solidFill>
                  <a:srgbClr val="FFFFB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eorgia" pitchFamily="18" charset="0"/>
              </a:rPr>
              <a:t>For your listening</a:t>
            </a:r>
            <a:endParaRPr lang="en-US" sz="4800" b="1" dirty="0">
              <a:solidFill>
                <a:srgbClr val="FFFFB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eorgia" pitchFamily="18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</p:cSld>
  <p:clrMapOvr>
    <a:masterClrMapping/>
  </p:clrMapOvr>
  <p:transition advTm="6372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381000"/>
            <a:ext cx="8839200" cy="914400"/>
          </a:xfrm>
        </p:spPr>
        <p:txBody>
          <a:bodyPr/>
          <a:lstStyle/>
          <a:p>
            <a:pPr eaLnBrk="1" hangingPunct="1"/>
            <a:r>
              <a:rPr lang="en-US" sz="4400" b="1" i="1" smtClean="0">
                <a:solidFill>
                  <a:srgbClr val="E9462B"/>
                </a:solidFill>
                <a:latin typeface="Times New Roman" pitchFamily="18" charset="0"/>
                <a:cs typeface="Times New Roman" pitchFamily="18" charset="0"/>
              </a:rPr>
              <a:t>Diagnostic Interview: </a:t>
            </a:r>
            <a:r>
              <a:rPr lang="ar-SA" sz="4400" b="1" i="1" smtClean="0">
                <a:solidFill>
                  <a:srgbClr val="E9462B"/>
                </a:solidFill>
                <a:latin typeface="Times New Roman" pitchFamily="18" charset="0"/>
              </a:rPr>
              <a:t>المقابلة التشخيصية</a:t>
            </a:r>
            <a:endParaRPr lang="en-US" sz="4400" b="1" i="1" smtClean="0">
              <a:solidFill>
                <a:srgbClr val="E946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555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B1FB961D-5E2E-453C-9FC1-C0707AB00C71}" type="slidenum">
              <a:rPr lang="ar-SA" smtClean="0">
                <a:solidFill>
                  <a:schemeClr val="tx2"/>
                </a:solidFill>
              </a:rPr>
              <a:pPr eaLnBrk="1" hangingPunct="1"/>
              <a:t>3</a:t>
            </a:fld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23556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1676400"/>
            <a:ext cx="8553450" cy="4419600"/>
          </a:xfrm>
        </p:spPr>
        <p:txBody>
          <a:bodyPr/>
          <a:lstStyle/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None/>
            </a:pPr>
            <a:r>
              <a:rPr lang="ar-IQ" sz="3200" b="1" dirty="0" smtClean="0">
                <a:latin typeface="Calibri" pitchFamily="34" charset="0"/>
              </a:rPr>
              <a:t>المقابلة الطبية نوع خاص من انواع الحوار الاجتماعي</a:t>
            </a:r>
            <a:endParaRPr lang="en-US" sz="3200" b="1" dirty="0" smtClean="0"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None/>
            </a:pP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يمكن ان يسأل الطبيب نفسه , ماذا يشبه الحوار الطبي ؟</a:t>
            </a:r>
            <a:endParaRPr lang="en-US" sz="2800" b="1" dirty="0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هل يشبه الحوار الاعتيادي مع صديق ؟</a:t>
            </a:r>
            <a:endParaRPr lang="en-US" sz="2800" b="1" dirty="0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هل يشبه الحوار العائلي ؟</a:t>
            </a:r>
            <a:endParaRPr lang="en-US" sz="2800" b="1" dirty="0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هل يشبه الاستجواب مع الحاكم او الشرطي؟</a:t>
            </a:r>
          </a:p>
          <a:p>
            <a:pPr marL="342900" marR="0" lvl="0" indent="-2286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الحوار الطبي له بعض مفردات الحوارات ولكن له ميز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ة 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خاص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 وعلاق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2800" b="1" dirty="0" smtClean="0">
                <a:solidFill>
                  <a:srgbClr val="2F2B20"/>
                </a:solidFill>
                <a:latin typeface="Calibri" pitchFamily="34" charset="0"/>
              </a:rPr>
              <a:t> غير عادي</a:t>
            </a:r>
            <a:r>
              <a:rPr lang="ar-SA" sz="2800" b="1" dirty="0" smtClean="0">
                <a:solidFill>
                  <a:srgbClr val="2F2B20"/>
                </a:solidFill>
                <a:latin typeface="Calibri" pitchFamily="34" charset="0"/>
              </a:rPr>
              <a:t>ة تجعلك </a:t>
            </a:r>
            <a:r>
              <a:rPr lang="ar-IQ" sz="32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ar-IQ" sz="3200" b="1" dirty="0">
                <a:solidFill>
                  <a:srgbClr val="FF0000"/>
                </a:solidFill>
                <a:latin typeface="Calibri"/>
              </a:rPr>
              <a:t>تتعمق ب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المعلومات الخاصة</a:t>
            </a:r>
            <a:r>
              <a:rPr lang="ar-IQ" sz="3200" b="1" dirty="0">
                <a:solidFill>
                  <a:srgbClr val="FF0000"/>
                </a:solidFill>
                <a:latin typeface="Calibri"/>
              </a:rPr>
              <a:t> 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بالوضع </a:t>
            </a:r>
            <a:r>
              <a:rPr lang="ar-IQ" sz="3200" b="1" dirty="0">
                <a:solidFill>
                  <a:srgbClr val="FF0000"/>
                </a:solidFill>
                <a:latin typeface="Calibri"/>
              </a:rPr>
              <a:t>ال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صح</a:t>
            </a:r>
            <a:r>
              <a:rPr lang="ar-IQ" sz="3200" b="1" dirty="0">
                <a:solidFill>
                  <a:srgbClr val="FF0000"/>
                </a:solidFill>
                <a:latin typeface="Calibri"/>
              </a:rPr>
              <a:t>ي 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للشخص </a:t>
            </a:r>
            <a:r>
              <a:rPr lang="ar-IQ" sz="3200" b="1" dirty="0">
                <a:solidFill>
                  <a:srgbClr val="FF0000"/>
                </a:solidFill>
                <a:latin typeface="Calibri"/>
              </a:rPr>
              <a:t>وتلقي نظر</a:t>
            </a:r>
            <a:r>
              <a:rPr lang="ar-SA" sz="3200" b="1" dirty="0">
                <a:solidFill>
                  <a:srgbClr val="FF000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FF0000"/>
                </a:solidFill>
                <a:latin typeface="Calibri"/>
              </a:rPr>
              <a:t> سريعة على الفصول الاخرى للإنسان وتدعى حينذاك الحوار الطبي او المقابلة الطبية </a:t>
            </a:r>
            <a:endParaRPr lang="ar-IQ" sz="3200" b="1" dirty="0">
              <a:solidFill>
                <a:srgbClr val="2F2B20"/>
              </a:solidFill>
              <a:latin typeface="Calibri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endParaRPr lang="en-US" sz="2800" b="1" dirty="0" smtClean="0">
              <a:solidFill>
                <a:srgbClr val="2F2B20"/>
              </a:solidFill>
              <a:latin typeface="Calibri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endParaRPr lang="en-US" sz="2800" b="1" dirty="0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6598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274638"/>
            <a:ext cx="8458200" cy="1706562"/>
          </a:xfrm>
        </p:spPr>
        <p:txBody>
          <a:bodyPr/>
          <a:lstStyle/>
          <a:p>
            <a:pPr eaLnBrk="1" hangingPunct="1">
              <a:defRPr/>
            </a:pPr>
            <a:r>
              <a:rPr lang="ar-IQ" b="1" spc="-100" dirty="0">
                <a:solidFill>
                  <a:srgbClr val="FF0000"/>
                </a:solidFill>
                <a:latin typeface="Cambria"/>
              </a:rPr>
              <a:t>فن الحوار </a:t>
            </a:r>
            <a:r>
              <a:rPr lang="ar-IQ" b="1" spc="-100" dirty="0" smtClean="0">
                <a:solidFill>
                  <a:srgbClr val="FF0000"/>
                </a:solidFill>
                <a:latin typeface="Cambria"/>
              </a:rPr>
              <a:t>والمقابلة الطبية </a:t>
            </a:r>
            <a:r>
              <a:rPr lang="ar-IQ" b="1" spc="-100" dirty="0">
                <a:solidFill>
                  <a:srgbClr val="FF0000"/>
                </a:solidFill>
                <a:latin typeface="Cambria"/>
              </a:rPr>
              <a:t>التي محورها المريض </a:t>
            </a:r>
            <a:r>
              <a:rPr lang="en-US" b="1" spc="-100" dirty="0" smtClean="0">
                <a:solidFill>
                  <a:srgbClr val="FF0000"/>
                </a:solidFill>
                <a:latin typeface="Cambria"/>
              </a:rPr>
              <a:t/>
            </a:r>
            <a:br>
              <a:rPr lang="en-US" b="1" spc="-100" dirty="0" smtClean="0">
                <a:solidFill>
                  <a:srgbClr val="FF0000"/>
                </a:solidFill>
                <a:latin typeface="Cambria"/>
              </a:rPr>
            </a:br>
            <a:r>
              <a:rPr lang="en-US" b="1" spc="-100" dirty="0" smtClean="0">
                <a:solidFill>
                  <a:srgbClr val="FF0000"/>
                </a:solidFill>
                <a:latin typeface="Cambria"/>
              </a:rPr>
              <a:t>(Patient </a:t>
            </a:r>
            <a:r>
              <a:rPr lang="en-US" b="1" spc="-100" dirty="0">
                <a:solidFill>
                  <a:srgbClr val="FF0000"/>
                </a:solidFill>
                <a:latin typeface="Cambria"/>
              </a:rPr>
              <a:t>– </a:t>
            </a:r>
            <a:r>
              <a:rPr lang="en-US" b="1" spc="-100" dirty="0" err="1">
                <a:solidFill>
                  <a:srgbClr val="FF0000"/>
                </a:solidFill>
                <a:latin typeface="Cambria"/>
              </a:rPr>
              <a:t>centred</a:t>
            </a:r>
            <a:r>
              <a:rPr lang="en-US" b="1" spc="-100" dirty="0">
                <a:solidFill>
                  <a:srgbClr val="FF0000"/>
                </a:solidFill>
                <a:latin typeface="Cambria"/>
              </a:rPr>
              <a:t> </a:t>
            </a:r>
            <a:r>
              <a:rPr lang="en-US" b="1" spc="-100" dirty="0" smtClean="0">
                <a:solidFill>
                  <a:srgbClr val="FF0000"/>
                </a:solidFill>
                <a:latin typeface="Cambria"/>
              </a:rPr>
              <a:t>medical</a:t>
            </a:r>
            <a:r>
              <a:rPr lang="ar-SA" b="1" spc="-100" dirty="0" smtClean="0">
                <a:solidFill>
                  <a:srgbClr val="FF0000"/>
                </a:solidFill>
                <a:latin typeface="Cambria"/>
              </a:rPr>
              <a:t>  </a:t>
            </a:r>
            <a:r>
              <a:rPr lang="en-US" b="1" spc="-100" dirty="0" smtClean="0">
                <a:solidFill>
                  <a:srgbClr val="FF0000"/>
                </a:solidFill>
                <a:latin typeface="Cambria"/>
              </a:rPr>
              <a:t>interviewing)</a:t>
            </a:r>
            <a:r>
              <a:rPr lang="en-US" sz="2200" spc="-100" dirty="0">
                <a:solidFill>
                  <a:srgbClr val="675E47"/>
                </a:solidFill>
                <a:latin typeface="Cambria"/>
              </a:rPr>
              <a:t/>
            </a:r>
            <a:br>
              <a:rPr lang="en-US" sz="2200" spc="-100" dirty="0">
                <a:solidFill>
                  <a:srgbClr val="675E47"/>
                </a:solidFill>
                <a:latin typeface="Cambria"/>
              </a:rPr>
            </a:br>
            <a:endParaRPr lang="en-US" sz="4400" b="1" i="1" dirty="0" smtClean="0">
              <a:solidFill>
                <a:srgbClr val="E9462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579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F4A07021-2E8B-4D5D-8FDF-50C24F2ED5CE}" type="slidenum">
              <a:rPr lang="ar-SA" smtClean="0">
                <a:solidFill>
                  <a:schemeClr val="tx2"/>
                </a:solidFill>
              </a:rPr>
              <a:pPr eaLnBrk="1" hangingPunct="1"/>
              <a:t>4</a:t>
            </a:fld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24580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0" y="1676400"/>
            <a:ext cx="8915400" cy="5029200"/>
          </a:xfrm>
        </p:spPr>
        <p:txBody>
          <a:bodyPr/>
          <a:lstStyle/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أعد </a:t>
            </a:r>
            <a:r>
              <a:rPr lang="en-US" sz="3200" b="1" dirty="0" err="1" smtClean="0">
                <a:solidFill>
                  <a:srgbClr val="2F2B20"/>
                </a:solidFill>
                <a:latin typeface="Calibri" pitchFamily="34" charset="0"/>
                <a:cs typeface="Arial" pitchFamily="34" charset="0"/>
              </a:rPr>
              <a:t>Mcwhinney</a:t>
            </a:r>
            <a:r>
              <a:rPr lang="en-US" sz="3200" b="1" dirty="0" smtClean="0">
                <a:solidFill>
                  <a:srgbClr val="2F2B20"/>
                </a:solidFill>
                <a:latin typeface="Calibri" pitchFamily="34" charset="0"/>
                <a:cs typeface="Arial" pitchFamily="34" charset="0"/>
              </a:rPr>
              <a:t> </a:t>
            </a:r>
            <a:r>
              <a:rPr lang="en-US" sz="3200" b="1" dirty="0" err="1" smtClean="0">
                <a:solidFill>
                  <a:srgbClr val="2F2B20"/>
                </a:solidFill>
                <a:latin typeface="Calibri" pitchFamily="34" charset="0"/>
                <a:cs typeface="Arial" pitchFamily="34" charset="0"/>
              </a:rPr>
              <a:t>etal</a:t>
            </a:r>
            <a:r>
              <a:rPr lang="en-US" sz="3200" b="1" dirty="0" smtClean="0">
                <a:solidFill>
                  <a:srgbClr val="2F2B20"/>
                </a:solidFill>
                <a:latin typeface="Calibri" pitchFamily="34" charset="0"/>
                <a:cs typeface="Arial" pitchFamily="34" charset="0"/>
              </a:rPr>
              <a:t> 1989 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طريق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سريري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جديد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ة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واسموها الطريقة السريرية التحويلية ( </a:t>
            </a:r>
            <a:r>
              <a:rPr lang="en-US" sz="3200" b="1" dirty="0" smtClean="0">
                <a:solidFill>
                  <a:srgbClr val="2F2B20"/>
                </a:solidFill>
                <a:latin typeface="Calibri" pitchFamily="34" charset="0"/>
                <a:cs typeface="Arial" pitchFamily="34" charset="0"/>
              </a:rPr>
              <a:t>Transformed clinical method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) </a:t>
            </a:r>
            <a:endParaRPr lang="ar-SA" sz="3200" b="1" dirty="0" smtClean="0">
              <a:solidFill>
                <a:srgbClr val="2F2B20"/>
              </a:solidFill>
              <a:latin typeface="Calibri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SA" sz="3200" b="1" dirty="0">
                <a:solidFill>
                  <a:srgbClr val="2F2B20"/>
                </a:solidFill>
                <a:latin typeface="Calibri" pitchFamily="34" charset="0"/>
              </a:rPr>
              <a:t>ت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تطلب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 هذه الطريقة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من الاطباء </a:t>
            </a:r>
            <a:r>
              <a:rPr lang="ar-IQ" sz="3200" b="1" dirty="0" smtClean="0">
                <a:solidFill>
                  <a:srgbClr val="FF0000"/>
                </a:solidFill>
                <a:latin typeface="Calibri" pitchFamily="34" charset="0"/>
              </a:rPr>
              <a:t>فهم معانا</a:t>
            </a:r>
            <a:r>
              <a:rPr lang="ar-SA" sz="3200" b="1" dirty="0" smtClean="0">
                <a:solidFill>
                  <a:srgbClr val="FF0000"/>
                </a:solidFill>
                <a:latin typeface="Calibri" pitchFamily="34" charset="0"/>
              </a:rPr>
              <a:t>ة</a:t>
            </a:r>
            <a:r>
              <a:rPr lang="ar-IQ" sz="3200" b="1" dirty="0" smtClean="0">
                <a:solidFill>
                  <a:srgbClr val="FF0000"/>
                </a:solidFill>
                <a:latin typeface="Calibri" pitchFamily="34" charset="0"/>
              </a:rPr>
              <a:t> مرضاهم 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اضافة الى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ادراك الامراض التي يعانون منها</a:t>
            </a:r>
            <a:r>
              <a:rPr lang="ar-IQ" sz="3200" dirty="0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اطلق عل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ى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 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هذا النوع من </a:t>
            </a:r>
            <a:r>
              <a:rPr lang="ar-IQ" sz="3200" b="1" dirty="0" smtClean="0">
                <a:solidFill>
                  <a:srgbClr val="2F2B20"/>
                </a:solidFill>
                <a:latin typeface="Calibri" pitchFamily="34" charset="0"/>
              </a:rPr>
              <a:t>المقابلة</a:t>
            </a:r>
            <a:r>
              <a:rPr lang="ar-SA" sz="3200" b="1" dirty="0" smtClean="0">
                <a:solidFill>
                  <a:srgbClr val="2F2B20"/>
                </a:solidFill>
                <a:latin typeface="Calibri" pitchFamily="34" charset="0"/>
              </a:rPr>
              <a:t>اسم </a:t>
            </a:r>
            <a:r>
              <a:rPr lang="ar-IQ" sz="3300" b="1" dirty="0" smtClean="0">
                <a:solidFill>
                  <a:srgbClr val="2F2B20"/>
                </a:solidFill>
                <a:latin typeface="Calibri" pitchFamily="34" charset="0"/>
              </a:rPr>
              <a:t>" </a:t>
            </a:r>
            <a:r>
              <a:rPr lang="ar-IQ" sz="3300" b="1" dirty="0" smtClean="0">
                <a:solidFill>
                  <a:srgbClr val="FF0000"/>
                </a:solidFill>
                <a:latin typeface="Calibri" pitchFamily="34" charset="0"/>
              </a:rPr>
              <a:t>المقابلة الطبية التي محورها المريض</a:t>
            </a:r>
            <a:r>
              <a:rPr lang="ar-IQ" sz="3300" b="1" dirty="0" smtClean="0">
                <a:solidFill>
                  <a:srgbClr val="002060"/>
                </a:solidFill>
                <a:latin typeface="Calibri" pitchFamily="34" charset="0"/>
              </a:rPr>
              <a:t>" </a:t>
            </a:r>
            <a:r>
              <a:rPr lang="ar-IQ" sz="3300" b="1" dirty="0" smtClean="0">
                <a:solidFill>
                  <a:srgbClr val="2F2B20"/>
                </a:solidFill>
                <a:latin typeface="Calibri" pitchFamily="34" charset="0"/>
              </a:rPr>
              <a:t>من اجل تمييزها من "</a:t>
            </a:r>
            <a:r>
              <a:rPr lang="ar-IQ" sz="3300" b="1" dirty="0" smtClean="0">
                <a:solidFill>
                  <a:srgbClr val="7030A0"/>
                </a:solidFill>
                <a:latin typeface="Calibri" pitchFamily="34" charset="0"/>
              </a:rPr>
              <a:t>المقابلة الطبية التي محورها الطبيب</a:t>
            </a:r>
            <a:r>
              <a:rPr lang="ar-SA" sz="3300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en-US" sz="3600" b="1" dirty="0" smtClean="0">
                <a:solidFill>
                  <a:srgbClr val="7030A0"/>
                </a:solidFill>
                <a:latin typeface="Calibri" pitchFamily="34" charset="0"/>
                <a:cs typeface="Arial" pitchFamily="34" charset="0"/>
              </a:rPr>
              <a:t>Evidence -Based interview</a:t>
            </a:r>
            <a:r>
              <a:rPr lang="ar-SA" sz="3600" b="1" dirty="0" smtClean="0">
                <a:solidFill>
                  <a:srgbClr val="7030A0"/>
                </a:solidFill>
                <a:latin typeface="Calibri" pitchFamily="34" charset="0"/>
              </a:rPr>
              <a:t> </a:t>
            </a:r>
            <a:endParaRPr lang="en-US" sz="3600" b="1" dirty="0" smtClean="0">
              <a:solidFill>
                <a:srgbClr val="7030A0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4263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0997AD8B-F108-4FA1-8321-A0305DB4D68D}" type="slidenum">
              <a:rPr lang="ar-SA" smtClean="0">
                <a:solidFill>
                  <a:schemeClr val="tx2"/>
                </a:solidFill>
              </a:rPr>
              <a:pPr eaLnBrk="1" hangingPunct="1"/>
              <a:t>5</a:t>
            </a:fld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304800" y="381000"/>
            <a:ext cx="8839200" cy="6248400"/>
          </a:xfrm>
        </p:spPr>
        <p:txBody>
          <a:bodyPr/>
          <a:lstStyle/>
          <a:p>
            <a:pPr marL="0" indent="0" algn="r" eaLnBrk="1" hangingPunct="1">
              <a:buNone/>
              <a:defRPr/>
            </a:pPr>
            <a:r>
              <a:rPr lang="ar-IQ" sz="4400" b="1" spc="-100" dirty="0" smtClean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المقابل</a:t>
            </a:r>
            <a:r>
              <a:rPr lang="ar-SA" sz="4400" b="1" spc="-100" dirty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ة</a:t>
            </a:r>
            <a:r>
              <a:rPr lang="ar-IQ" sz="4400" b="1" spc="-100" dirty="0" smtClean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 الطبي</a:t>
            </a:r>
            <a:r>
              <a:rPr lang="ar-SA" sz="4400" b="1" spc="-100" dirty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ة</a:t>
            </a:r>
            <a:r>
              <a:rPr lang="ar-SA" sz="4400" b="1" spc="-100" dirty="0" smtClean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 </a:t>
            </a:r>
            <a:r>
              <a:rPr lang="ar-IQ" sz="4400" b="1" spc="-100" dirty="0" smtClean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التي </a:t>
            </a:r>
            <a:r>
              <a:rPr lang="ar-IQ" sz="4400" b="1" spc="-100" dirty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محورها </a:t>
            </a:r>
            <a:r>
              <a:rPr lang="ar-IQ" sz="4400" b="1" spc="-100" dirty="0" smtClean="0">
                <a:solidFill>
                  <a:srgbClr val="FF0000"/>
                </a:solidFill>
                <a:latin typeface="Cambria"/>
                <a:ea typeface="+mj-ea"/>
                <a:cs typeface="Times New Roman"/>
              </a:rPr>
              <a:t>المريض</a:t>
            </a:r>
            <a:endParaRPr lang="en-US" sz="4400" b="1" spc="-100" dirty="0" smtClean="0">
              <a:solidFill>
                <a:srgbClr val="FF0000"/>
              </a:solidFill>
              <a:latin typeface="Cambria"/>
              <a:ea typeface="+mj-ea"/>
              <a:cs typeface="Times New Roman"/>
            </a:endParaRPr>
          </a:p>
          <a:p>
            <a:pPr marL="342900" indent="-2286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 3" pitchFamily="18" charset="2"/>
              <a:buNone/>
              <a:defRPr/>
            </a:pPr>
            <a:r>
              <a:rPr lang="en-US" sz="3600" b="1" dirty="0">
                <a:solidFill>
                  <a:srgbClr val="00B0F0"/>
                </a:solidFill>
                <a:latin typeface="Calibri"/>
              </a:rPr>
              <a:t>Patient- </a:t>
            </a:r>
            <a:r>
              <a:rPr lang="en-US" sz="3600" b="1" dirty="0" smtClean="0">
                <a:solidFill>
                  <a:srgbClr val="00B0F0"/>
                </a:solidFill>
                <a:latin typeface="Calibri"/>
              </a:rPr>
              <a:t>centered </a:t>
            </a:r>
            <a:r>
              <a:rPr lang="en-US" sz="3600" b="1" dirty="0">
                <a:solidFill>
                  <a:srgbClr val="00B0F0"/>
                </a:solidFill>
                <a:latin typeface="Calibri"/>
              </a:rPr>
              <a:t>clinical </a:t>
            </a:r>
            <a:r>
              <a:rPr lang="en-US" sz="3600" b="1" dirty="0" smtClean="0">
                <a:solidFill>
                  <a:srgbClr val="00B0F0"/>
                </a:solidFill>
                <a:latin typeface="Calibri"/>
              </a:rPr>
              <a:t>interviewing</a:t>
            </a:r>
            <a:r>
              <a:rPr lang="ar-SA" sz="3600" b="1" dirty="0" smtClean="0">
                <a:solidFill>
                  <a:srgbClr val="00B0F0"/>
                </a:solidFill>
                <a:latin typeface="Calibri"/>
              </a:rPr>
              <a:t>:</a:t>
            </a:r>
            <a:endParaRPr lang="en-US" sz="3600" b="1" dirty="0" smtClean="0">
              <a:solidFill>
                <a:srgbClr val="00B0F0"/>
              </a:solidFill>
              <a:latin typeface="Calibri"/>
            </a:endParaRPr>
          </a:p>
          <a:p>
            <a:pPr marL="342900" indent="-228600" algn="r" rtl="1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IQ" sz="2800" b="1" dirty="0">
                <a:solidFill>
                  <a:srgbClr val="2F2B20"/>
                </a:solidFill>
                <a:latin typeface="Calibri"/>
              </a:rPr>
              <a:t>تتطلب هذه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الطريقة</a:t>
            </a:r>
            <a:r>
              <a:rPr lang="ar-SA" sz="2800" b="1" dirty="0" smtClean="0">
                <a:solidFill>
                  <a:srgbClr val="2F2B20"/>
                </a:solidFill>
                <a:latin typeface="Calibri"/>
              </a:rPr>
              <a:t>:-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 </a:t>
            </a:r>
            <a:endParaRPr lang="ar-IQ" sz="3200" b="1" dirty="0">
              <a:solidFill>
                <a:srgbClr val="2F2B20"/>
              </a:solidFill>
              <a:latin typeface="Calibri"/>
            </a:endParaRPr>
          </a:p>
          <a:p>
            <a:pPr marL="342900" indent="-228600" algn="r" rtl="1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defRPr/>
            </a:pPr>
            <a:r>
              <a:rPr lang="ar-IQ" sz="2800" b="1" dirty="0">
                <a:solidFill>
                  <a:srgbClr val="2F2B20"/>
                </a:solidFill>
                <a:latin typeface="Calibri"/>
              </a:rPr>
              <a:t>1- ان يمارس الطبيب </a:t>
            </a:r>
            <a:r>
              <a:rPr lang="ar-IQ" sz="2800" b="1" dirty="0">
                <a:solidFill>
                  <a:srgbClr val="FF0000"/>
                </a:solidFill>
                <a:latin typeface="Calibri"/>
              </a:rPr>
              <a:t>اقل </a:t>
            </a:r>
            <a:r>
              <a:rPr lang="ar-IQ" sz="2800" b="1" dirty="0" smtClean="0">
                <a:solidFill>
                  <a:srgbClr val="FF0000"/>
                </a:solidFill>
                <a:latin typeface="Calibri"/>
              </a:rPr>
              <a:t>سلط</a:t>
            </a:r>
            <a:r>
              <a:rPr lang="ar-SA" sz="2800" b="1" dirty="0">
                <a:solidFill>
                  <a:srgbClr val="FF0000"/>
                </a:solidFill>
                <a:latin typeface="Calibri"/>
              </a:rPr>
              <a:t>ة</a:t>
            </a:r>
            <a:r>
              <a:rPr lang="ar-IQ" sz="2800" b="1" dirty="0" smtClean="0">
                <a:solidFill>
                  <a:srgbClr val="FF0000"/>
                </a:solidFill>
                <a:latin typeface="Calibri"/>
              </a:rPr>
              <a:t>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ضرورية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للحصول على المعلومات.</a:t>
            </a:r>
            <a:endParaRPr lang="en-US" sz="2800" b="1" dirty="0">
              <a:solidFill>
                <a:srgbClr val="2F2B20"/>
              </a:solidFill>
              <a:latin typeface="Calibri"/>
            </a:endParaRPr>
          </a:p>
          <a:p>
            <a:pPr marL="342900" marR="0" lvl="0" indent="-2286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SA" sz="2800" b="1" dirty="0">
                <a:solidFill>
                  <a:srgbClr val="2F2B20"/>
                </a:solidFill>
                <a:latin typeface="Calibri"/>
              </a:rPr>
              <a:t>2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-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ان يخلق جو مناسب لتشجيع السلوك التلقائي لدى المريض مع </a:t>
            </a:r>
            <a:r>
              <a:rPr lang="ar-IQ" sz="2800" b="1" dirty="0">
                <a:solidFill>
                  <a:srgbClr val="FF0000"/>
                </a:solidFill>
                <a:latin typeface="Calibri"/>
              </a:rPr>
              <a:t>اقل ما يمكن من المقاطعة ومع خصوصي</a:t>
            </a:r>
            <a:r>
              <a:rPr lang="ar-SA" sz="2800" b="1" dirty="0">
                <a:solidFill>
                  <a:srgbClr val="FF0000"/>
                </a:solidFill>
                <a:latin typeface="Calibri"/>
              </a:rPr>
              <a:t>ة</a:t>
            </a:r>
            <a:r>
              <a:rPr lang="ar-IQ" sz="2800" b="1" dirty="0">
                <a:solidFill>
                  <a:srgbClr val="FF0000"/>
                </a:solidFill>
                <a:latin typeface="Calibri"/>
              </a:rPr>
              <a:t> مناسب</a:t>
            </a:r>
            <a:r>
              <a:rPr lang="ar-SA" sz="2800" b="1" dirty="0">
                <a:solidFill>
                  <a:srgbClr val="FF0000"/>
                </a:solidFill>
                <a:latin typeface="Calibri"/>
              </a:rPr>
              <a:t>ة</a:t>
            </a:r>
            <a:endParaRPr lang="en-US" sz="2800" b="1" dirty="0">
              <a:solidFill>
                <a:srgbClr val="FF0000"/>
              </a:solidFill>
              <a:latin typeface="Calibri"/>
            </a:endParaRPr>
          </a:p>
          <a:p>
            <a:pPr marL="342900" marR="0" lvl="0" indent="-2286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SA" sz="2800" b="1" dirty="0" smtClean="0">
                <a:solidFill>
                  <a:srgbClr val="2F2B20"/>
                </a:solidFill>
                <a:latin typeface="Calibri"/>
              </a:rPr>
              <a:t>3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-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تشجيع المريض على </a:t>
            </a:r>
            <a:r>
              <a:rPr lang="ar-IQ" sz="2800" b="1" dirty="0">
                <a:solidFill>
                  <a:srgbClr val="FF0000"/>
                </a:solidFill>
                <a:latin typeface="Calibri"/>
              </a:rPr>
              <a:t>مواصلة الحديث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.</a:t>
            </a:r>
            <a:endParaRPr lang="en-US" sz="2800" b="1" dirty="0">
              <a:solidFill>
                <a:srgbClr val="2F2B20"/>
              </a:solidFill>
              <a:latin typeface="Calibri"/>
            </a:endParaRPr>
          </a:p>
          <a:p>
            <a:pPr marL="342900" marR="0" lvl="0" indent="-2286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SA" sz="2800" b="1" dirty="0" smtClean="0">
                <a:solidFill>
                  <a:srgbClr val="2F2B20"/>
                </a:solidFill>
                <a:latin typeface="Calibri"/>
              </a:rPr>
              <a:t>4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-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على الطبيب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ملاحظ</a:t>
            </a:r>
            <a:r>
              <a:rPr lang="ar-SA" sz="2800" b="1" dirty="0" smtClean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2800" b="1" dirty="0">
                <a:solidFill>
                  <a:srgbClr val="FF0000"/>
                </a:solidFill>
                <a:latin typeface="Calibri"/>
              </a:rPr>
              <a:t>ايماءات المريض وانفعالاته </a:t>
            </a:r>
            <a:r>
              <a:rPr lang="ar-SA" sz="2800" b="1" dirty="0" smtClean="0">
                <a:solidFill>
                  <a:srgbClr val="FF0000"/>
                </a:solidFill>
                <a:latin typeface="Calibri"/>
              </a:rPr>
              <a:t>اضافة الى</a:t>
            </a:r>
            <a:r>
              <a:rPr lang="ar-IQ" sz="2800" b="1" dirty="0" smtClean="0">
                <a:solidFill>
                  <a:srgbClr val="FF0000"/>
                </a:solidFill>
                <a:latin typeface="Calibri"/>
              </a:rPr>
              <a:t> كلامه</a:t>
            </a:r>
            <a:r>
              <a:rPr lang="ar-SA" sz="2800" b="1" dirty="0" smtClean="0">
                <a:solidFill>
                  <a:srgbClr val="FF0000"/>
                </a:solidFill>
                <a:latin typeface="Calibri"/>
              </a:rPr>
              <a:t>.</a:t>
            </a:r>
          </a:p>
          <a:p>
            <a:pPr marL="342900" marR="0" lvl="0" indent="-228600" algn="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ar-SA" sz="2800" b="1" dirty="0" smtClean="0">
                <a:solidFill>
                  <a:srgbClr val="FF0000"/>
                </a:solidFill>
                <a:latin typeface="Calibri"/>
              </a:rPr>
              <a:t>5-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التدرج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في جمع المعلومات من اقل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سلط</a:t>
            </a:r>
            <a:r>
              <a:rPr lang="ar-SA" sz="2800" b="1" dirty="0" smtClean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في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بداية المقابلة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الى اعلى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سلط</a:t>
            </a:r>
            <a:r>
              <a:rPr lang="ar-SA" sz="2800" b="1" dirty="0" smtClean="0">
                <a:solidFill>
                  <a:srgbClr val="2F2B20"/>
                </a:solidFill>
                <a:latin typeface="Calibri"/>
              </a:rPr>
              <a:t>ة 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في </a:t>
            </a:r>
            <a:r>
              <a:rPr lang="ar-IQ" sz="2800" b="1" dirty="0">
                <a:solidFill>
                  <a:srgbClr val="2F2B20"/>
                </a:solidFill>
                <a:latin typeface="Calibri"/>
              </a:rPr>
              <a:t>نهايتها</a:t>
            </a:r>
            <a:r>
              <a:rPr lang="ar-IQ" sz="2800" b="1" dirty="0" smtClean="0">
                <a:solidFill>
                  <a:srgbClr val="2F2B20"/>
                </a:solidFill>
                <a:latin typeface="Calibri"/>
              </a:rPr>
              <a:t>.</a:t>
            </a:r>
            <a:r>
              <a:rPr lang="en-US" sz="2400" b="1" dirty="0" smtClean="0">
                <a:solidFill>
                  <a:srgbClr val="2F2B20"/>
                </a:solidFill>
                <a:latin typeface="Calibri"/>
              </a:rPr>
              <a:t> </a:t>
            </a:r>
            <a:endParaRPr lang="ar-IQ" sz="2400" b="1" dirty="0">
              <a:solidFill>
                <a:srgbClr val="2F2B20"/>
              </a:solidFill>
              <a:latin typeface="Calibri"/>
            </a:endParaRPr>
          </a:p>
          <a:p>
            <a:pPr marL="342900" indent="-228600" eaLnBrk="1" fontAlgn="auto" hangingPunct="1">
              <a:spcBef>
                <a:spcPct val="20000"/>
              </a:spcBef>
              <a:spcAft>
                <a:spcPts val="0"/>
              </a:spcAft>
              <a:buClr>
                <a:srgbClr val="A9A57C"/>
              </a:buClr>
              <a:buSzTx/>
              <a:buFont typeface="Wingdings 3" pitchFamily="18" charset="2"/>
              <a:buNone/>
              <a:defRPr/>
            </a:pPr>
            <a:endParaRPr lang="en-US" sz="3200" b="1" dirty="0">
              <a:solidFill>
                <a:srgbClr val="00B0F0"/>
              </a:solidFill>
              <a:latin typeface="Calibri"/>
            </a:endParaRPr>
          </a:p>
          <a:p>
            <a:pPr eaLnBrk="1" hangingPunct="1">
              <a:defRPr/>
            </a:pPr>
            <a:endParaRPr lang="en-US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صوت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755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عنصر نائب لرقم الشريحة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5pPr>
            <a:lvl6pPr marL="25146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6pPr>
            <a:lvl7pPr marL="29718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7pPr>
            <a:lvl8pPr marL="34290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8pPr>
            <a:lvl9pPr marL="3886200" indent="-228600" algn="r" rtl="1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  <a:cs typeface="Arial" pitchFamily="34" charset="0"/>
              </a:defRPr>
            </a:lvl9pPr>
          </a:lstStyle>
          <a:p>
            <a:pPr eaLnBrk="1" hangingPunct="1"/>
            <a:fld id="{E4E44100-62ED-407A-98ED-86BB2873324C}" type="slidenum">
              <a:rPr lang="ar-SA" smtClean="0">
                <a:solidFill>
                  <a:schemeClr val="tx2"/>
                </a:solidFill>
              </a:rPr>
              <a:pPr eaLnBrk="1" hangingPunct="1"/>
              <a:t>6</a:t>
            </a:fld>
            <a:endParaRPr lang="en-US" smtClean="0">
              <a:solidFill>
                <a:schemeClr val="tx2"/>
              </a:solidFill>
            </a:endParaRPr>
          </a:p>
        </p:txBody>
      </p:sp>
      <p:sp>
        <p:nvSpPr>
          <p:cNvPr id="26627" name="Rectangle 3"/>
          <p:cNvSpPr>
            <a:spLocks noGrp="1" noChangeArrowheads="1"/>
          </p:cNvSpPr>
          <p:nvPr>
            <p:ph sz="quarter" idx="1"/>
          </p:nvPr>
        </p:nvSpPr>
        <p:spPr>
          <a:xfrm>
            <a:off x="533400" y="1524000"/>
            <a:ext cx="7954963" cy="4800600"/>
          </a:xfrm>
        </p:spPr>
        <p:txBody>
          <a:bodyPr/>
          <a:lstStyle/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None/>
            </a:pPr>
            <a:r>
              <a:rPr lang="ar-IQ" sz="4000" b="1" dirty="0" smtClean="0">
                <a:solidFill>
                  <a:srgbClr val="2F2B20"/>
                </a:solidFill>
                <a:latin typeface="Calibri" pitchFamily="34" charset="0"/>
              </a:rPr>
              <a:t>تشمل :-</a:t>
            </a:r>
            <a:endParaRPr lang="ar-SA" sz="4000" b="1" dirty="0" smtClean="0">
              <a:solidFill>
                <a:srgbClr val="2F2B20"/>
              </a:solidFill>
              <a:latin typeface="Calibri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None/>
            </a:pPr>
            <a:r>
              <a:rPr lang="ar-IQ" sz="4000" b="1" dirty="0" smtClean="0">
                <a:solidFill>
                  <a:srgbClr val="2F2B20"/>
                </a:solidFill>
                <a:latin typeface="Calibri" pitchFamily="34" charset="0"/>
              </a:rPr>
              <a:t>1- افتتاح المقابلة.</a:t>
            </a:r>
            <a:endParaRPr lang="en-US" sz="4000" b="1" dirty="0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None/>
            </a:pPr>
            <a:r>
              <a:rPr lang="ar-IQ" sz="4000" b="1" dirty="0" smtClean="0">
                <a:solidFill>
                  <a:srgbClr val="2F2B20"/>
                </a:solidFill>
                <a:latin typeface="Calibri" pitchFamily="34" charset="0"/>
              </a:rPr>
              <a:t>2- منتصف المقابلة.</a:t>
            </a:r>
            <a:endParaRPr lang="en-US" sz="4000" b="1" dirty="0" smtClean="0">
              <a:solidFill>
                <a:srgbClr val="2F2B20"/>
              </a:solidFill>
              <a:latin typeface="Calibri" pitchFamily="34" charset="0"/>
              <a:cs typeface="Arial" pitchFamily="34" charset="0"/>
            </a:endParaRPr>
          </a:p>
          <a:p>
            <a:pPr marL="342900" indent="-2286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None/>
            </a:pPr>
            <a:r>
              <a:rPr lang="ar-IQ" sz="4000" b="1" dirty="0" smtClean="0">
                <a:solidFill>
                  <a:srgbClr val="2F2B20"/>
                </a:solidFill>
                <a:latin typeface="Calibri" pitchFamily="34" charset="0"/>
              </a:rPr>
              <a:t>3-اغلاق المقابلة</a:t>
            </a:r>
            <a:endParaRPr lang="en-US" sz="2000" dirty="0" smtClean="0">
              <a:solidFill>
                <a:schemeClr val="hlink"/>
              </a:solidFill>
              <a:ea typeface="Majalla UI"/>
              <a:cs typeface="Majalla UI"/>
            </a:endParaRPr>
          </a:p>
        </p:txBody>
      </p:sp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>
              <a:defRPr/>
            </a:pPr>
            <a:r>
              <a:rPr lang="ar-SA" sz="5400" b="1" spc="-100" dirty="0" smtClean="0">
                <a:solidFill>
                  <a:srgbClr val="FF0000"/>
                </a:solidFill>
                <a:latin typeface="Cambria"/>
              </a:rPr>
              <a:t>اجزاء </a:t>
            </a:r>
            <a:r>
              <a:rPr lang="ar-IQ" sz="5400" b="1" spc="-100" dirty="0" smtClean="0">
                <a:solidFill>
                  <a:srgbClr val="FF0000"/>
                </a:solidFill>
                <a:latin typeface="Cambria"/>
              </a:rPr>
              <a:t>المقابلة الطبية</a:t>
            </a: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3" name="صوت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13791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sz="6000" b="1" dirty="0">
                <a:solidFill>
                  <a:srgbClr val="FF0000"/>
                </a:solidFill>
                <a:latin typeface="Calibri"/>
              </a:rPr>
              <a:t>مهارات افتتاح المقابل</a:t>
            </a:r>
            <a:r>
              <a:rPr lang="ar-SA" sz="6000" b="1" dirty="0">
                <a:solidFill>
                  <a:srgbClr val="FF0000"/>
                </a:solidFill>
                <a:latin typeface="Calibri"/>
              </a:rPr>
              <a:t>ة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42900" lvl="0" indent="-342900" algn="r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IQ" sz="3200" b="1" dirty="0">
                <a:solidFill>
                  <a:srgbClr val="FF0000"/>
                </a:solidFill>
                <a:latin typeface="Calibri"/>
              </a:rPr>
              <a:t>1 </a:t>
            </a:r>
            <a:r>
              <a:rPr lang="ar-IQ" sz="3600" b="1" dirty="0">
                <a:solidFill>
                  <a:srgbClr val="FF0000"/>
                </a:solidFill>
                <a:latin typeface="Calibri"/>
              </a:rPr>
              <a:t>-التحضير</a:t>
            </a:r>
            <a:endParaRPr lang="ar-IQ" sz="3200" b="1" dirty="0">
              <a:solidFill>
                <a:srgbClr val="FF0000"/>
              </a:solidFill>
              <a:latin typeface="Calibri"/>
            </a:endParaRPr>
          </a:p>
          <a:p>
            <a:pPr marL="342900" lvl="0" indent="-342900" algn="r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-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الت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رك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ي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ز 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و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أ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نتباه و 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ال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تهي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ؤ 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للمقابلة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- ضع جانبا المهام السابقة</a:t>
            </a: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IQ" sz="3600" b="1" dirty="0">
                <a:solidFill>
                  <a:srgbClr val="FF0000"/>
                </a:solidFill>
                <a:latin typeface="Calibri"/>
              </a:rPr>
              <a:t>2- البدء بإرساء الألفة </a:t>
            </a:r>
            <a:r>
              <a:rPr lang="ar-IQ" sz="3200" b="1" dirty="0">
                <a:solidFill>
                  <a:srgbClr val="FF0000"/>
                </a:solidFill>
                <a:latin typeface="Calibri"/>
              </a:rPr>
              <a:t>:- </a:t>
            </a: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- حي المريض و تعرف على اسمه وكنيته</a:t>
            </a:r>
            <a:endParaRPr lang="en-US" sz="32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- قدم نفسك, بين طبيعة المقابلة ,احصل على الموافقة ( سوى كان طالب او طبيب )</a:t>
            </a:r>
            <a:endParaRPr lang="en-US" sz="32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- اظهار الاحترام والاهتمام : تأكد من راح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المريض و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وضعية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جلوس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ه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.....الخ</a:t>
            </a:r>
            <a:endParaRPr lang="en-US" sz="32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01160379"/>
      </p:ext>
    </p:extLst>
  </p:cSld>
  <p:clrMapOvr>
    <a:masterClrMapping/>
  </p:clrMapOvr>
  <p:transition advTm="78503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SA" dirty="0" smtClean="0">
                <a:solidFill>
                  <a:srgbClr val="FF0000"/>
                </a:solidFill>
              </a:rPr>
              <a:t>-</a:t>
            </a:r>
            <a:r>
              <a:rPr lang="ar-SA" sz="3600" b="1" dirty="0" smtClean="0">
                <a:solidFill>
                  <a:srgbClr val="FF0000"/>
                </a:solidFill>
              </a:rPr>
              <a:t>3</a:t>
            </a:r>
            <a:r>
              <a:rPr lang="ar-SA" sz="4000" b="1" dirty="0" smtClean="0">
                <a:solidFill>
                  <a:srgbClr val="FF0000"/>
                </a:solidFill>
              </a:rPr>
              <a:t> </a:t>
            </a:r>
            <a:r>
              <a:rPr lang="ar-SA" sz="4000" b="1" dirty="0">
                <a:solidFill>
                  <a:srgbClr val="FF0000"/>
                </a:solidFill>
              </a:rPr>
              <a:t>التعرف على اسباب </a:t>
            </a:r>
            <a:r>
              <a:rPr lang="ar-SA" sz="4000" b="1" dirty="0" smtClean="0">
                <a:solidFill>
                  <a:srgbClr val="FF0000"/>
                </a:solidFill>
              </a:rPr>
              <a:t>المقابلة-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609600" y="1219200"/>
            <a:ext cx="8229600" cy="4937760"/>
          </a:xfrm>
        </p:spPr>
        <p:txBody>
          <a:bodyPr/>
          <a:lstStyle/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تعرف على مشكلات المريض التي يرغب بمناقشتها و المعاناة  بسؤال افتتاحي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: </a:t>
            </a:r>
          </a:p>
          <a:p>
            <a:pPr marL="617538" lvl="1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900" b="1" dirty="0">
                <a:solidFill>
                  <a:srgbClr val="2F2B20"/>
                </a:solidFill>
                <a:latin typeface="Calibri"/>
              </a:rPr>
              <a:t> مثل ما الذي اضطرك للحضور ؟ </a:t>
            </a:r>
            <a:endParaRPr lang="ar-SA" sz="2900" b="1" dirty="0">
              <a:solidFill>
                <a:srgbClr val="2F2B20"/>
              </a:solidFill>
              <a:latin typeface="Calibri"/>
            </a:endParaRPr>
          </a:p>
          <a:p>
            <a:pPr marL="617538" lvl="1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2900" b="1" dirty="0">
                <a:solidFill>
                  <a:srgbClr val="2F2B20"/>
                </a:solidFill>
                <a:latin typeface="Calibri"/>
              </a:rPr>
              <a:t>او ماذا ترغب ان نناقش اليوم؟</a:t>
            </a:r>
            <a:endParaRPr lang="en-US" sz="29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أ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نصت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ب</a:t>
            </a:r>
            <a:r>
              <a:rPr lang="ar-SA" sz="3200" b="1" dirty="0" err="1">
                <a:solidFill>
                  <a:srgbClr val="2F2B20"/>
                </a:solidFill>
                <a:latin typeface="Calibri"/>
              </a:rPr>
              <a:t>أهتمام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لعبارات المريض الافتتاحية 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ب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دون مقاطع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.</a:t>
            </a:r>
            <a:endParaRPr lang="en-US" sz="32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>
                <a:solidFill>
                  <a:srgbClr val="2F2B20"/>
                </a:solidFill>
                <a:latin typeface="Calibri"/>
              </a:rPr>
              <a:t>أ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كد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المشكلات التي ذكرها المريض و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تأكد من وجود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مشكلات اخرى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.</a:t>
            </a:r>
            <a:endParaRPr lang="ar-SA" sz="32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pPr marL="0" lvl="0" indent="0" algn="r" rtl="1" eaLnBrk="1" hangingPunct="1">
              <a:spcBef>
                <a:spcPct val="20000"/>
              </a:spcBef>
              <a:buClr>
                <a:srgbClr val="A9A57C"/>
              </a:buClr>
              <a:buSzTx/>
              <a:buNone/>
            </a:pP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اظهرت الدراسات ان 1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2% 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فقط 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من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المرض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ى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تمكنوا 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من عرض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جميع مشكلاتهم في المقابلة 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ووجد ان ل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سلوك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الطبيب في بداية المقابلة تأثير حاسم على سير المقابلة 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كامل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ة</a:t>
            </a:r>
            <a:endParaRPr lang="en-US" sz="32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endParaRPr lang="en-US" sz="2800" b="1" dirty="0">
              <a:solidFill>
                <a:srgbClr val="2F2B20"/>
              </a:solidFill>
              <a:latin typeface="Calibri"/>
              <a:cs typeface="Arial" pitchFamily="34" charset="0"/>
            </a:endParaRPr>
          </a:p>
          <a:p>
            <a:endParaRPr lang="en-US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5" name="صوت 4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7461786"/>
      </p:ext>
    </p:extLst>
  </p:cSld>
  <p:clrMapOvr>
    <a:masterClrMapping/>
  </p:clrMapOvr>
  <p:transition advTm="96880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/>
            <a:r>
              <a:rPr lang="ar-IQ" sz="4400" b="1" dirty="0">
                <a:solidFill>
                  <a:srgbClr val="FF0000"/>
                </a:solidFill>
                <a:latin typeface="Calibri"/>
              </a:rPr>
              <a:t>منتصف المقابلة</a:t>
            </a:r>
            <a:endParaRPr lang="en-US" dirty="0"/>
          </a:p>
        </p:txBody>
      </p:sp>
      <p:sp>
        <p:nvSpPr>
          <p:cNvPr id="3" name="عنصر نائب للمحتوى 2"/>
          <p:cNvSpPr>
            <a:spLocks noGrp="1"/>
          </p:cNvSpPr>
          <p:nvPr>
            <p:ph sz="quarter" idx="1"/>
          </p:nvPr>
        </p:nvSpPr>
        <p:spPr>
          <a:xfrm>
            <a:off x="228600" y="1219200"/>
            <a:ext cx="8686800" cy="4937760"/>
          </a:xfrm>
        </p:spPr>
        <p:txBody>
          <a:bodyPr/>
          <a:lstStyle/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SA" sz="3200" b="1" dirty="0" smtClean="0">
                <a:solidFill>
                  <a:srgbClr val="FF0000"/>
                </a:solidFill>
                <a:latin typeface="Calibri"/>
              </a:rPr>
              <a:t>مرحلة </a:t>
            </a:r>
            <a:r>
              <a:rPr lang="ar-IQ" sz="3200" b="1" dirty="0" smtClean="0">
                <a:solidFill>
                  <a:srgbClr val="FF0000"/>
                </a:solidFill>
                <a:latin typeface="Calibri"/>
              </a:rPr>
              <a:t>جمع المعلومات</a:t>
            </a:r>
            <a:r>
              <a:rPr lang="ar-SA" sz="3200" b="1" dirty="0" smtClean="0">
                <a:solidFill>
                  <a:srgbClr val="FF0000"/>
                </a:solidFill>
                <a:latin typeface="Calibri"/>
              </a:rPr>
              <a:t> : </a:t>
            </a:r>
            <a:r>
              <a:rPr lang="ar-SA" sz="3200" b="1" dirty="0" err="1" smtClean="0">
                <a:solidFill>
                  <a:srgbClr val="2F2B20"/>
                </a:solidFill>
                <a:latin typeface="Calibri"/>
              </a:rPr>
              <a:t>فا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لجزء الوسطي من المقابلة يشمل التاريخ المرضي 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من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 منظور المريض ل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ل</a:t>
            </a:r>
            <a:r>
              <a:rPr lang="ar-IQ" sz="3200" b="1" dirty="0" smtClean="0">
                <a:solidFill>
                  <a:srgbClr val="2F2B20"/>
                </a:solidFill>
                <a:latin typeface="Calibri"/>
              </a:rPr>
              <a:t>معانا</a:t>
            </a: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ة لان رواية المريض هو ليس وصف للحالة المرضية فقط, بل تشمل ايضا معاناته اثناء فترة المرض .</a:t>
            </a: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SA" sz="3200" b="1" dirty="0" smtClean="0">
                <a:solidFill>
                  <a:srgbClr val="2F2B20"/>
                </a:solidFill>
                <a:latin typeface="Calibri"/>
              </a:rPr>
              <a:t>فعلى الطبيب د</a:t>
            </a:r>
            <a:r>
              <a:rPr lang="ar-IQ" sz="3200" b="1" dirty="0" err="1" smtClean="0">
                <a:solidFill>
                  <a:srgbClr val="2F2B20"/>
                </a:solidFill>
                <a:latin typeface="Calibri"/>
              </a:rPr>
              <a:t>عو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المريض للتحدث عن 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ال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حال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 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المرضية التي يعاني منها تؤدي ال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ى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الحصول على قص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ة</a:t>
            </a:r>
            <a:r>
              <a:rPr lang="ar-IQ" sz="3200" b="1" dirty="0">
                <a:solidFill>
                  <a:srgbClr val="2F2B20"/>
                </a:solidFill>
                <a:latin typeface="Calibri"/>
              </a:rPr>
              <a:t> بدلا من رد محدد .</a:t>
            </a:r>
            <a:r>
              <a:rPr lang="ar-SA" sz="3200" b="1" dirty="0">
                <a:solidFill>
                  <a:srgbClr val="2F2B20"/>
                </a:solidFill>
                <a:latin typeface="Calibri"/>
              </a:rPr>
              <a:t> </a:t>
            </a:r>
            <a:endParaRPr lang="ar-SA" sz="3200" b="1" dirty="0" smtClean="0">
              <a:solidFill>
                <a:srgbClr val="2F2B20"/>
              </a:solidFill>
              <a:latin typeface="Calibri"/>
            </a:endParaRPr>
          </a:p>
          <a:p>
            <a:pPr marL="342900" lvl="0" indent="-342900" algn="r" rtl="1" eaLnBrk="1" hangingPunct="1">
              <a:spcBef>
                <a:spcPct val="20000"/>
              </a:spcBef>
              <a:buClr>
                <a:srgbClr val="A9A57C"/>
              </a:buClr>
              <a:buSzTx/>
              <a:buFont typeface="Arial" pitchFamily="34" charset="0"/>
              <a:buChar char="•"/>
            </a:pPr>
            <a:r>
              <a:rPr lang="ar-IQ" sz="3200" b="1" dirty="0" smtClean="0">
                <a:solidFill>
                  <a:srgbClr val="0070C0"/>
                </a:solidFill>
                <a:latin typeface="Calibri"/>
              </a:rPr>
              <a:t>( </a:t>
            </a:r>
            <a:r>
              <a:rPr lang="ar-SA" sz="3200" b="1" dirty="0">
                <a:solidFill>
                  <a:srgbClr val="0070C0"/>
                </a:solidFill>
                <a:latin typeface="Calibri"/>
              </a:rPr>
              <a:t>قد تجد ان</a:t>
            </a:r>
            <a:r>
              <a:rPr lang="ar-IQ" sz="3200" b="1" dirty="0">
                <a:solidFill>
                  <a:srgbClr val="0070C0"/>
                </a:solidFill>
                <a:latin typeface="Calibri"/>
              </a:rPr>
              <a:t> المعاناة الاولى </a:t>
            </a:r>
            <a:r>
              <a:rPr lang="ar-SA" sz="3200" b="1" dirty="0">
                <a:solidFill>
                  <a:srgbClr val="0070C0"/>
                </a:solidFill>
                <a:latin typeface="Calibri"/>
              </a:rPr>
              <a:t>التي يذكرها المريض </a:t>
            </a:r>
            <a:r>
              <a:rPr lang="ar-IQ" sz="3200" b="1" dirty="0">
                <a:solidFill>
                  <a:srgbClr val="0070C0"/>
                </a:solidFill>
                <a:latin typeface="Calibri"/>
              </a:rPr>
              <a:t>هي ليست بالضرورة المشكلة الأساسية قد تظهر في نهاية المقابلة</a:t>
            </a:r>
            <a:r>
              <a:rPr lang="ar-IQ" sz="3200" b="1" dirty="0" smtClean="0">
                <a:solidFill>
                  <a:srgbClr val="0070C0"/>
                </a:solidFill>
                <a:latin typeface="Calibri"/>
              </a:rPr>
              <a:t>).</a:t>
            </a:r>
            <a:endParaRPr lang="ar-SA" sz="3200" b="1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F413826-378D-4559-9A8F-507F51311D3A}" type="slidenum">
              <a:rPr lang="ar-SA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6" name="صوت 5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643938" y="6357938"/>
            <a:ext cx="347662" cy="3476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8212253"/>
      </p:ext>
    </p:extLst>
  </p:cSld>
  <p:clrMapOvr>
    <a:masterClrMapping/>
  </p:clrMapOvr>
  <p:transition advTm="58339">
    <p:cover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4.4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4|3.7|6.4|16.9|8.1|9.7|4.7|2.9|2.7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1|9.4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6.7|5.6|16.9|9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6.7|6.2|22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7.4|29|4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5|1.8|2.9|1.3|1.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7.3|14.8|10.1|12.1|6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1.8|3.6|1.9|0.9|13.6|6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2.7|3.3|2.2|7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|2.7|2.9|1.9|3.1|6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1|1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3.4|3.9|2.1|11.9|16.8|5.8|21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8|1.8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5|4.2|19|7.1|18.3|2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9|26|11.6|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1|8.9|16.8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أصل">
  <a:themeElements>
    <a:clrScheme name="أصل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B292CA"/>
      </a:hlink>
      <a:folHlink>
        <a:srgbClr val="6B5680"/>
      </a:folHlink>
    </a:clrScheme>
    <a:fontScheme name="أصل">
      <a:majorFont>
        <a:latin typeface="Bookman Old Style"/>
        <a:ea typeface=""/>
        <a:cs typeface=""/>
        <a:font script="Grek" typeface="Cambria"/>
        <a:font script="Cyrl" typeface="Cambria"/>
        <a:font script="Jpan" typeface="HG明朝E"/>
        <a:font script="Hang" typeface="돋움"/>
        <a:font script="Hans" typeface="宋体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Gill Sans MT"/>
        <a:ea typeface=""/>
        <a:cs typeface=""/>
        <a:font script="Grek" typeface="Calibri"/>
        <a:font script="Cyrl" typeface="Calibri"/>
        <a:font script="Jpan" typeface="ＭＳ Ｐゴシック"/>
        <a:font script="Hang" typeface="맑은 고딕"/>
        <a:font script="Hans" typeface="华文新魏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أصل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سمة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أصل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ppt/theme/themeOverride2.xml><?xml version="1.0" encoding="utf-8"?>
<a:themeOverride xmlns:a="http://schemas.openxmlformats.org/drawingml/2006/main">
  <a:clrScheme name="أصل">
    <a:dk1>
      <a:sysClr val="windowText" lastClr="000000"/>
    </a:dk1>
    <a:lt1>
      <a:sysClr val="window" lastClr="FFFFFF"/>
    </a:lt1>
    <a:dk2>
      <a:srgbClr val="464653"/>
    </a:dk2>
    <a:lt2>
      <a:srgbClr val="DDE9EC"/>
    </a:lt2>
    <a:accent1>
      <a:srgbClr val="727CA3"/>
    </a:accent1>
    <a:accent2>
      <a:srgbClr val="9FB8CD"/>
    </a:accent2>
    <a:accent3>
      <a:srgbClr val="D2DA7A"/>
    </a:accent3>
    <a:accent4>
      <a:srgbClr val="FADA7A"/>
    </a:accent4>
    <a:accent5>
      <a:srgbClr val="B88472"/>
    </a:accent5>
    <a:accent6>
      <a:srgbClr val="8E736A"/>
    </a:accent6>
    <a:hlink>
      <a:srgbClr val="B292CA"/>
    </a:hlink>
    <a:folHlink>
      <a:srgbClr val="6B56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2275</TotalTime>
  <Words>1233</Words>
  <Application>Microsoft Office PowerPoint</Application>
  <PresentationFormat>عرض على الشاشة (3:4)‏</PresentationFormat>
  <Paragraphs>136</Paragraphs>
  <Slides>20</Slides>
  <Notes>0</Notes>
  <HiddenSlides>0</HiddenSlides>
  <MMClips>20</MMClips>
  <ScaleCrop>false</ScaleCrop>
  <HeadingPairs>
    <vt:vector size="4" baseType="variant"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2" baseType="lpstr">
      <vt:lpstr>أصل</vt:lpstr>
      <vt:lpstr>نسق Office</vt:lpstr>
      <vt:lpstr>عرض تقديمي في PowerPoint</vt:lpstr>
      <vt:lpstr>عرض تقديمي في PowerPoint</vt:lpstr>
      <vt:lpstr>Diagnostic Interview: المقابلة التشخيصية</vt:lpstr>
      <vt:lpstr>فن الحوار والمقابلة الطبية التي محورها المريض  (Patient – centred medical  interviewing) </vt:lpstr>
      <vt:lpstr>عرض تقديمي في PowerPoint</vt:lpstr>
      <vt:lpstr>اجزاء المقابلة الطبية</vt:lpstr>
      <vt:lpstr>مهارات افتتاح المقابلة</vt:lpstr>
      <vt:lpstr>-3 التعرف على اسباب المقابلة-</vt:lpstr>
      <vt:lpstr>منتصف المقابلة</vt:lpstr>
      <vt:lpstr>تقنيات الحوار الطبي:</vt:lpstr>
      <vt:lpstr>?ما المقدار الذي يجب الاكتفاء به من الدعوات والتلخيص</vt:lpstr>
      <vt:lpstr>منتصف المقابلة</vt:lpstr>
      <vt:lpstr>عرض تقديمي في PowerPoint</vt:lpstr>
      <vt:lpstr>اغلاق المقابلة</vt:lpstr>
      <vt:lpstr>Integrated medical interviewing</vt:lpstr>
      <vt:lpstr>مثال لمقابلة طبية :- السيد ابراهيم .. زار العيادة لأول مره ,يبدو مرهقا ,اهمل مظهره الخارجي.</vt:lpstr>
      <vt:lpstr>عرض تقديمي في PowerPoint</vt:lpstr>
      <vt:lpstr>عرض تقديمي في PowerPoint</vt:lpstr>
      <vt:lpstr>التلخيص</vt:lpstr>
      <vt:lpstr>عرض تقديمي في PowerPoint</vt:lpstr>
    </vt:vector>
  </TitlesOfParts>
  <Company>sahar computer center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ROSEOLA INFANTUM</dc:title>
  <dc:creator>jamal al-masraf</dc:creator>
  <cp:lastModifiedBy>Dr-Hanan</cp:lastModifiedBy>
  <cp:revision>204</cp:revision>
  <dcterms:created xsi:type="dcterms:W3CDTF">2008-10-24T12:35:16Z</dcterms:created>
  <dcterms:modified xsi:type="dcterms:W3CDTF">2020-06-06T05:18:29Z</dcterms:modified>
</cp:coreProperties>
</file>